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6" r:id="rId1"/>
  </p:sldMasterIdLst>
  <p:notesMasterIdLst>
    <p:notesMasterId r:id="rId9"/>
  </p:notesMasterIdLst>
  <p:sldIdLst>
    <p:sldId id="256" r:id="rId2"/>
    <p:sldId id="281" r:id="rId3"/>
    <p:sldId id="286" r:id="rId4"/>
    <p:sldId id="288" r:id="rId5"/>
    <p:sldId id="285" r:id="rId6"/>
    <p:sldId id="289" r:id="rId7"/>
    <p:sldId id="290"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93" autoAdjust="0"/>
    <p:restoredTop sz="86418" autoAdjust="0"/>
  </p:normalViewPr>
  <p:slideViewPr>
    <p:cSldViewPr>
      <p:cViewPr varScale="1">
        <p:scale>
          <a:sx n="68" d="100"/>
          <a:sy n="68" d="100"/>
        </p:scale>
        <p:origin x="1290"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49F3BD2-FA0B-4B60-8C86-F2D3E3AA070B}" type="datetimeFigureOut">
              <a:rPr lang="id-ID" smtClean="0"/>
              <a:t>16/10/2023</a:t>
            </a:fld>
            <a:endParaRPr lang="id-ID"/>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5C35080-85C0-466F-B682-12A8E498294A}" type="slidenum">
              <a:rPr lang="id-ID" smtClean="0"/>
              <a:t>‹#›</a:t>
            </a:fld>
            <a:endParaRPr lang="id-ID"/>
          </a:p>
        </p:txBody>
      </p:sp>
    </p:spTree>
    <p:extLst>
      <p:ext uri="{BB962C8B-B14F-4D97-AF65-F5344CB8AC3E}">
        <p14:creationId xmlns:p14="http://schemas.microsoft.com/office/powerpoint/2010/main" val="37050632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2" name="Picture 2" descr="\\DROBO-FS\QuickDrops\JB\PPTX NG\Droplets\LightingOverlay.png"/>
          <p:cNvPicPr>
            <a:picLocks noChangeAspect="1" noChangeArrowheads="1"/>
          </p:cNvPicPr>
          <p:nvPr/>
        </p:nvPicPr>
        <p:blipFill>
          <a:blip r:embed="rId2">
            <a:alphaModFix amt="30000"/>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 y="-1"/>
            <a:ext cx="9144002"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66" name="Group 65"/>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67"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68"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9"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0"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71"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2"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3"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4"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5"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6"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7"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8"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9"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0"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1"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2"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3"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4"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5"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6"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7"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8"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9"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0"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1"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2"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3"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4"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5"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96"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7"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8"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9"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0"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1"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2"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3"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4"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5"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6"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7"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08"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9"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0"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1"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2"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3"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4"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5"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6"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7"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8"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9"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0"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900238" y="1122363"/>
            <a:ext cx="6593681" cy="2387600"/>
          </a:xfrm>
        </p:spPr>
        <p:txBody>
          <a:bodyPr anchor="b">
            <a:normAutofit/>
          </a:bodyPr>
          <a:lstStyle>
            <a:lvl1pPr algn="l">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900238" y="3602038"/>
            <a:ext cx="6593681"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5801052" y="5410202"/>
            <a:ext cx="2057400" cy="365125"/>
          </a:xfrm>
        </p:spPr>
        <p:txBody>
          <a:bodyPr/>
          <a:lstStyle/>
          <a:p>
            <a:fld id="{4A22CF08-E48A-4DEC-99BC-07376FCAC074}" type="datetimeFigureOut">
              <a:rPr lang="en-US" smtClean="0"/>
              <a:pPr/>
              <a:t>10/16/2023</a:t>
            </a:fld>
            <a:endParaRPr lang="en-US"/>
          </a:p>
        </p:txBody>
      </p:sp>
      <p:sp>
        <p:nvSpPr>
          <p:cNvPr id="5" name="Footer Placeholder 4"/>
          <p:cNvSpPr>
            <a:spLocks noGrp="1"/>
          </p:cNvSpPr>
          <p:nvPr>
            <p:ph type="ftr" sz="quarter" idx="11"/>
          </p:nvPr>
        </p:nvSpPr>
        <p:spPr>
          <a:xfrm>
            <a:off x="1900237" y="5410202"/>
            <a:ext cx="3843665" cy="365125"/>
          </a:xfrm>
        </p:spPr>
        <p:txBody>
          <a:bodyPr/>
          <a:lstStyle/>
          <a:p>
            <a:endParaRPr lang="en-US"/>
          </a:p>
        </p:txBody>
      </p:sp>
      <p:sp>
        <p:nvSpPr>
          <p:cNvPr id="6" name="Slide Number Placeholder 5"/>
          <p:cNvSpPr>
            <a:spLocks noGrp="1"/>
          </p:cNvSpPr>
          <p:nvPr>
            <p:ph type="sldNum" sz="quarter" idx="12"/>
          </p:nvPr>
        </p:nvSpPr>
        <p:spPr>
          <a:xfrm>
            <a:off x="7915603" y="5410200"/>
            <a:ext cx="578317" cy="365125"/>
          </a:xfrm>
        </p:spPr>
        <p:txBody>
          <a:bodyPr/>
          <a:lstStyle/>
          <a:p>
            <a:fld id="{56C0503D-162C-441A-9BC8-E7D8E05D90FD}" type="slidenum">
              <a:rPr lang="en-US" smtClean="0"/>
              <a:pPr/>
              <a:t>‹#›</a:t>
            </a:fld>
            <a:endParaRPr lang="en-US"/>
          </a:p>
        </p:txBody>
      </p:sp>
    </p:spTree>
    <p:extLst>
      <p:ext uri="{BB962C8B-B14F-4D97-AF65-F5344CB8AC3E}">
        <p14:creationId xmlns:p14="http://schemas.microsoft.com/office/powerpoint/2010/main" val="14119015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6058" y="4304665"/>
            <a:ext cx="7434266" cy="819355"/>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56058" y="606426"/>
            <a:ext cx="7434266" cy="3299778"/>
          </a:xfrm>
          <a:prstGeom prst="round2DiagRect">
            <a:avLst>
              <a:gd name="adj1" fmla="val 5101"/>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smtClean="0"/>
              <a:t>Click icon to add picture</a:t>
            </a:r>
            <a:endParaRPr lang="en-US" dirty="0"/>
          </a:p>
        </p:txBody>
      </p:sp>
      <p:sp>
        <p:nvSpPr>
          <p:cNvPr id="4" name="Text Placeholder 3"/>
          <p:cNvSpPr>
            <a:spLocks noGrp="1"/>
          </p:cNvSpPr>
          <p:nvPr>
            <p:ph type="body" sz="half" idx="2"/>
          </p:nvPr>
        </p:nvSpPr>
        <p:spPr>
          <a:xfrm>
            <a:off x="856024" y="5124020"/>
            <a:ext cx="7433144"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22CF08-E48A-4DEC-99BC-07376FCAC074}" type="datetimeFigureOut">
              <a:rPr lang="en-US" smtClean="0"/>
              <a:pPr/>
              <a:t>10/16/2023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C0503D-162C-441A-9BC8-E7D8E05D90FD}" type="slidenum">
              <a:rPr lang="en-US" smtClean="0"/>
              <a:pPr/>
              <a:t>‹#›</a:t>
            </a:fld>
            <a:endParaRPr lang="en-US"/>
          </a:p>
        </p:txBody>
      </p:sp>
    </p:spTree>
    <p:extLst>
      <p:ext uri="{BB962C8B-B14F-4D97-AF65-F5344CB8AC3E}">
        <p14:creationId xmlns:p14="http://schemas.microsoft.com/office/powerpoint/2010/main" val="6532667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56093" y="609600"/>
            <a:ext cx="7429466" cy="3429000"/>
          </a:xfrm>
        </p:spPr>
        <p:txBody>
          <a:bodyPr anchor="ctr">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856058" y="4419600"/>
            <a:ext cx="7428344"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22CF08-E48A-4DEC-99BC-07376FCAC074}" type="datetimeFigureOut">
              <a:rPr lang="en-US" smtClean="0"/>
              <a:pPr/>
              <a:t>10/16/2023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C0503D-162C-441A-9BC8-E7D8E05D90FD}" type="slidenum">
              <a:rPr lang="en-US" smtClean="0"/>
              <a:pPr/>
              <a:t>‹#›</a:t>
            </a:fld>
            <a:endParaRPr lang="en-US"/>
          </a:p>
        </p:txBody>
      </p:sp>
    </p:spTree>
    <p:extLst>
      <p:ext uri="{BB962C8B-B14F-4D97-AF65-F5344CB8AC3E}">
        <p14:creationId xmlns:p14="http://schemas.microsoft.com/office/powerpoint/2010/main" val="20576835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609600"/>
            <a:ext cx="6977064" cy="2748429"/>
          </a:xfrm>
        </p:spPr>
        <p:txBody>
          <a:bodyPr anchor="ctr">
            <a:normAutofit/>
          </a:bodyPr>
          <a:lstStyle>
            <a:lvl1pPr>
              <a:defRPr sz="36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856058" y="4309919"/>
            <a:ext cx="74295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22CF08-E48A-4DEC-99BC-07376FCAC074}" type="datetimeFigureOut">
              <a:rPr lang="en-US" smtClean="0"/>
              <a:pPr/>
              <a:t>10/16/2023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C0503D-162C-441A-9BC8-E7D8E05D90FD}" type="slidenum">
              <a:rPr lang="en-US" smtClean="0"/>
              <a:pPr/>
              <a:t>‹#›</a:t>
            </a:fld>
            <a:endParaRPr lang="en-US"/>
          </a:p>
        </p:txBody>
      </p:sp>
      <p:sp>
        <p:nvSpPr>
          <p:cNvPr id="52" name="TextBox 51"/>
          <p:cNvSpPr txBox="1"/>
          <p:nvPr/>
        </p:nvSpPr>
        <p:spPr>
          <a:xfrm>
            <a:off x="696579" y="718458"/>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53" name="TextBox 52"/>
          <p:cNvSpPr txBox="1"/>
          <p:nvPr/>
        </p:nvSpPr>
        <p:spPr>
          <a:xfrm>
            <a:off x="7817473" y="2764972"/>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Tree>
    <p:extLst>
      <p:ext uri="{BB962C8B-B14F-4D97-AF65-F5344CB8AC3E}">
        <p14:creationId xmlns:p14="http://schemas.microsoft.com/office/powerpoint/2010/main" val="34579586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56058" y="2134042"/>
            <a:ext cx="7429501" cy="2511835"/>
          </a:xfrm>
        </p:spPr>
        <p:txBody>
          <a:bodyPr anchor="b">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856023" y="4657655"/>
            <a:ext cx="7428379"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22CF08-E48A-4DEC-99BC-07376FCAC074}" type="datetimeFigureOut">
              <a:rPr lang="en-US" smtClean="0"/>
              <a:pPr/>
              <a:t>10/16/2023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C0503D-162C-441A-9BC8-E7D8E05D90FD}" type="slidenum">
              <a:rPr lang="en-US" smtClean="0"/>
              <a:pPr/>
              <a:t>‹#›</a:t>
            </a:fld>
            <a:endParaRPr lang="en-US"/>
          </a:p>
        </p:txBody>
      </p:sp>
    </p:spTree>
    <p:extLst>
      <p:ext uri="{BB962C8B-B14F-4D97-AF65-F5344CB8AC3E}">
        <p14:creationId xmlns:p14="http://schemas.microsoft.com/office/powerpoint/2010/main" val="13494138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856060" y="609600"/>
            <a:ext cx="7429499" cy="1905000"/>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856058" y="2674463"/>
            <a:ext cx="2397674" cy="685800"/>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856059" y="3360263"/>
            <a:ext cx="2396432"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3386075" y="2677635"/>
            <a:ext cx="2388289" cy="685800"/>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3386075" y="3363435"/>
            <a:ext cx="238895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5889332" y="2674463"/>
            <a:ext cx="2396226" cy="685800"/>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5889332" y="3360263"/>
            <a:ext cx="2396226"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A22CF08-E48A-4DEC-99BC-07376FCAC074}" type="datetimeFigureOut">
              <a:rPr lang="en-US" smtClean="0"/>
              <a:pPr/>
              <a:t>10/16/2023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6C0503D-162C-441A-9BC8-E7D8E05D90FD}" type="slidenum">
              <a:rPr lang="en-US" smtClean="0"/>
              <a:pPr/>
              <a:t>‹#›</a:t>
            </a:fld>
            <a:endParaRPr lang="en-US"/>
          </a:p>
        </p:txBody>
      </p:sp>
    </p:spTree>
    <p:extLst>
      <p:ext uri="{BB962C8B-B14F-4D97-AF65-F5344CB8AC3E}">
        <p14:creationId xmlns:p14="http://schemas.microsoft.com/office/powerpoint/2010/main" val="19143559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856059" y="609600"/>
            <a:ext cx="7429499" cy="19050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856060" y="4404596"/>
            <a:ext cx="239643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856060" y="2666998"/>
            <a:ext cx="239643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800" dirty="0"/>
            </a:lvl1pPr>
          </a:lstStyle>
          <a:p>
            <a:pPr marL="0" lvl="0" indent="0">
              <a:buNone/>
            </a:pPr>
            <a:r>
              <a:rPr lang="en-US" smtClean="0"/>
              <a:t>Click icon to add picture</a:t>
            </a:r>
            <a:endParaRPr lang="en-US" dirty="0"/>
          </a:p>
        </p:txBody>
      </p:sp>
      <p:sp>
        <p:nvSpPr>
          <p:cNvPr id="21" name="Text Placeholder 3"/>
          <p:cNvSpPr>
            <a:spLocks noGrp="1"/>
          </p:cNvSpPr>
          <p:nvPr>
            <p:ph type="body" sz="half" idx="18"/>
          </p:nvPr>
        </p:nvSpPr>
        <p:spPr>
          <a:xfrm>
            <a:off x="856060" y="4980859"/>
            <a:ext cx="239643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3366790" y="4404596"/>
            <a:ext cx="24003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3366790" y="2666998"/>
            <a:ext cx="2399205"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800" dirty="0"/>
            </a:lvl1pPr>
          </a:lstStyle>
          <a:p>
            <a:pPr marL="0" lvl="0" indent="0">
              <a:buNone/>
            </a:pPr>
            <a:r>
              <a:rPr lang="en-US" smtClean="0"/>
              <a:t>Click icon to add picture</a:t>
            </a:r>
            <a:endParaRPr lang="en-US" dirty="0"/>
          </a:p>
        </p:txBody>
      </p:sp>
      <p:sp>
        <p:nvSpPr>
          <p:cNvPr id="24" name="Text Placeholder 3"/>
          <p:cNvSpPr>
            <a:spLocks noGrp="1"/>
          </p:cNvSpPr>
          <p:nvPr>
            <p:ph type="body" sz="half" idx="19"/>
          </p:nvPr>
        </p:nvSpPr>
        <p:spPr>
          <a:xfrm>
            <a:off x="3365695" y="4980857"/>
            <a:ext cx="24003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5889426" y="4404595"/>
            <a:ext cx="2393056"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5889332" y="2666998"/>
            <a:ext cx="2396227"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800" dirty="0"/>
            </a:lvl1pPr>
          </a:lstStyle>
          <a:p>
            <a:pPr marL="0" lvl="0" indent="0">
              <a:buNone/>
            </a:pPr>
            <a:r>
              <a:rPr lang="en-US" smtClean="0"/>
              <a:t>Click icon to add picture</a:t>
            </a:r>
            <a:endParaRPr lang="en-US" dirty="0"/>
          </a:p>
        </p:txBody>
      </p:sp>
      <p:sp>
        <p:nvSpPr>
          <p:cNvPr id="27" name="Text Placeholder 3"/>
          <p:cNvSpPr>
            <a:spLocks noGrp="1"/>
          </p:cNvSpPr>
          <p:nvPr>
            <p:ph type="body" sz="half" idx="20"/>
          </p:nvPr>
        </p:nvSpPr>
        <p:spPr>
          <a:xfrm>
            <a:off x="5889332" y="4980855"/>
            <a:ext cx="2396226"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A22CF08-E48A-4DEC-99BC-07376FCAC074}" type="datetimeFigureOut">
              <a:rPr lang="en-US" smtClean="0"/>
              <a:pPr/>
              <a:t>10/16/2023</a:t>
            </a:fld>
            <a:endParaRPr lang="en-US"/>
          </a:p>
        </p:txBody>
      </p:sp>
      <p:sp>
        <p:nvSpPr>
          <p:cNvPr id="4" name="Footer Placeholder 3"/>
          <p:cNvSpPr>
            <a:spLocks noGrp="1"/>
          </p:cNvSpPr>
          <p:nvPr>
            <p:ph type="ftr" sz="quarter" idx="11"/>
          </p:nvPr>
        </p:nvSpPr>
        <p:spPr/>
        <p:txBody>
          <a:bodyPr/>
          <a:lstStyle>
            <a:lvl1pPr>
              <a:defRPr cap="all" baseline="0"/>
            </a:lvl1pPr>
          </a:lstStyle>
          <a:p>
            <a:endParaRPr lang="en-US"/>
          </a:p>
        </p:txBody>
      </p:sp>
      <p:sp>
        <p:nvSpPr>
          <p:cNvPr id="5" name="Slide Number Placeholder 4"/>
          <p:cNvSpPr>
            <a:spLocks noGrp="1"/>
          </p:cNvSpPr>
          <p:nvPr>
            <p:ph type="sldNum" sz="quarter" idx="12"/>
          </p:nvPr>
        </p:nvSpPr>
        <p:spPr/>
        <p:txBody>
          <a:bodyPr/>
          <a:lstStyle/>
          <a:p>
            <a:fld id="{56C0503D-162C-441A-9BC8-E7D8E05D90FD}" type="slidenum">
              <a:rPr lang="en-US" smtClean="0"/>
              <a:pPr/>
              <a:t>‹#›</a:t>
            </a:fld>
            <a:endParaRPr lang="en-US"/>
          </a:p>
        </p:txBody>
      </p:sp>
    </p:spTree>
    <p:extLst>
      <p:ext uri="{BB962C8B-B14F-4D97-AF65-F5344CB8AC3E}">
        <p14:creationId xmlns:p14="http://schemas.microsoft.com/office/powerpoint/2010/main" val="28987716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A22CF08-E48A-4DEC-99BC-07376FCAC074}" type="datetimeFigureOut">
              <a:rPr lang="en-US" smtClean="0"/>
              <a:pPr/>
              <a:t>10/16/2023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C0503D-162C-441A-9BC8-E7D8E05D90FD}" type="slidenum">
              <a:rPr lang="en-US" smtClean="0"/>
              <a:pPr/>
              <a:t>‹#›</a:t>
            </a:fld>
            <a:endParaRPr lang="en-US"/>
          </a:p>
        </p:txBody>
      </p:sp>
    </p:spTree>
    <p:extLst>
      <p:ext uri="{BB962C8B-B14F-4D97-AF65-F5344CB8AC3E}">
        <p14:creationId xmlns:p14="http://schemas.microsoft.com/office/powerpoint/2010/main" val="3491790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1" y="609600"/>
            <a:ext cx="1503758" cy="518160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56057" y="609600"/>
            <a:ext cx="5811443" cy="51816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A22CF08-E48A-4DEC-99BC-07376FCAC074}" type="datetimeFigureOut">
              <a:rPr lang="en-US" smtClean="0"/>
              <a:pPr/>
              <a:t>10/16/2023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C0503D-162C-441A-9BC8-E7D8E05D90FD}" type="slidenum">
              <a:rPr lang="en-US" smtClean="0"/>
              <a:pPr/>
              <a:t>‹#›</a:t>
            </a:fld>
            <a:endParaRPr lang="en-US"/>
          </a:p>
        </p:txBody>
      </p:sp>
    </p:spTree>
    <p:extLst>
      <p:ext uri="{BB962C8B-B14F-4D97-AF65-F5344CB8AC3E}">
        <p14:creationId xmlns:p14="http://schemas.microsoft.com/office/powerpoint/2010/main" val="116902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7" name="Title 1"/>
          <p:cNvSpPr>
            <a:spLocks noGrp="1"/>
          </p:cNvSpPr>
          <p:nvPr>
            <p:ph type="title"/>
          </p:nvPr>
        </p:nvSpPr>
        <p:spPr>
          <a:xfrm>
            <a:off x="856060" y="618518"/>
            <a:ext cx="7429499" cy="1478570"/>
          </a:xfrm>
        </p:spPr>
        <p:txBody>
          <a:bodyPr/>
          <a:lstStyle/>
          <a:p>
            <a:r>
              <a:rPr lang="en-US" smtClean="0"/>
              <a:t>Click to edit Master title style</a:t>
            </a:r>
            <a:endParaRPr lang="en-US" dirty="0"/>
          </a:p>
        </p:txBody>
      </p:sp>
      <p:sp>
        <p:nvSpPr>
          <p:cNvPr id="48" name="Content Placeholder 2"/>
          <p:cNvSpPr>
            <a:spLocks noGrp="1"/>
          </p:cNvSpPr>
          <p:nvPr>
            <p:ph idx="1"/>
          </p:nvPr>
        </p:nvSpPr>
        <p:spPr>
          <a:xfrm>
            <a:off x="856060" y="2249487"/>
            <a:ext cx="7429499" cy="354171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9" name="Date Placeholder 3"/>
          <p:cNvSpPr>
            <a:spLocks noGrp="1"/>
          </p:cNvSpPr>
          <p:nvPr>
            <p:ph type="dt" sz="half" idx="10"/>
          </p:nvPr>
        </p:nvSpPr>
        <p:spPr>
          <a:xfrm>
            <a:off x="5592691" y="5883277"/>
            <a:ext cx="2057400" cy="365125"/>
          </a:xfrm>
        </p:spPr>
        <p:txBody>
          <a:bodyPr/>
          <a:lstStyle/>
          <a:p>
            <a:fld id="{4A22CF08-E48A-4DEC-99BC-07376FCAC074}" type="datetimeFigureOut">
              <a:rPr lang="en-US" smtClean="0"/>
              <a:pPr/>
              <a:t>10/16/2023</a:t>
            </a:fld>
            <a:endParaRPr lang="en-US"/>
          </a:p>
        </p:txBody>
      </p:sp>
      <p:sp>
        <p:nvSpPr>
          <p:cNvPr id="50" name="Footer Placeholder 4"/>
          <p:cNvSpPr>
            <a:spLocks noGrp="1"/>
          </p:cNvSpPr>
          <p:nvPr>
            <p:ph type="ftr" sz="quarter" idx="11"/>
          </p:nvPr>
        </p:nvSpPr>
        <p:spPr>
          <a:xfrm>
            <a:off x="856059" y="5883276"/>
            <a:ext cx="4679482" cy="365125"/>
          </a:xfrm>
        </p:spPr>
        <p:txBody>
          <a:bodyPr/>
          <a:lstStyle/>
          <a:p>
            <a:endParaRPr lang="en-US"/>
          </a:p>
        </p:txBody>
      </p:sp>
      <p:sp>
        <p:nvSpPr>
          <p:cNvPr id="51" name="Slide Number Placeholder 5"/>
          <p:cNvSpPr>
            <a:spLocks noGrp="1"/>
          </p:cNvSpPr>
          <p:nvPr>
            <p:ph type="sldNum" sz="quarter" idx="12"/>
          </p:nvPr>
        </p:nvSpPr>
        <p:spPr>
          <a:xfrm>
            <a:off x="7707241" y="5883275"/>
            <a:ext cx="578317" cy="365125"/>
          </a:xfrm>
        </p:spPr>
        <p:txBody>
          <a:bodyPr/>
          <a:lstStyle/>
          <a:p>
            <a:fld id="{56C0503D-162C-441A-9BC8-E7D8E05D90FD}" type="slidenum">
              <a:rPr lang="en-US" smtClean="0"/>
              <a:pPr/>
              <a:t>‹#›</a:t>
            </a:fld>
            <a:endParaRPr lang="en-US"/>
          </a:p>
        </p:txBody>
      </p:sp>
    </p:spTree>
    <p:extLst>
      <p:ext uri="{BB962C8B-B14F-4D97-AF65-F5344CB8AC3E}">
        <p14:creationId xmlns:p14="http://schemas.microsoft.com/office/powerpoint/2010/main" val="3353844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56058" y="1419227"/>
            <a:ext cx="7429500" cy="2852737"/>
          </a:xfrm>
        </p:spPr>
        <p:txBody>
          <a:bodyPr anchor="b">
            <a:normAutofit/>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856058" y="4424362"/>
            <a:ext cx="74295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A22CF08-E48A-4DEC-99BC-07376FCAC074}" type="datetimeFigureOut">
              <a:rPr lang="en-US" smtClean="0"/>
              <a:pPr/>
              <a:t>10/16/2023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C0503D-162C-441A-9BC8-E7D8E05D90FD}" type="slidenum">
              <a:rPr lang="en-US" smtClean="0"/>
              <a:pPr/>
              <a:t>‹#›</a:t>
            </a:fld>
            <a:endParaRPr lang="en-US"/>
          </a:p>
        </p:txBody>
      </p:sp>
    </p:spTree>
    <p:extLst>
      <p:ext uri="{BB962C8B-B14F-4D97-AF65-F5344CB8AC3E}">
        <p14:creationId xmlns:p14="http://schemas.microsoft.com/office/powerpoint/2010/main" val="39272821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56058" y="2249486"/>
            <a:ext cx="3658792" cy="354171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1" y="2249486"/>
            <a:ext cx="3656408" cy="354171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A22CF08-E48A-4DEC-99BC-07376FCAC074}" type="datetimeFigureOut">
              <a:rPr lang="en-US" smtClean="0"/>
              <a:pPr/>
              <a:t>10/16/2023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C0503D-162C-441A-9BC8-E7D8E05D90FD}" type="slidenum">
              <a:rPr lang="en-US" smtClean="0"/>
              <a:pPr/>
              <a:t>‹#›</a:t>
            </a:fld>
            <a:endParaRPr lang="en-US"/>
          </a:p>
        </p:txBody>
      </p:sp>
    </p:spTree>
    <p:extLst>
      <p:ext uri="{BB962C8B-B14F-4D97-AF65-F5344CB8AC3E}">
        <p14:creationId xmlns:p14="http://schemas.microsoft.com/office/powerpoint/2010/main" val="6431589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56058" y="619127"/>
            <a:ext cx="7429500" cy="1477961"/>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78902" y="2249486"/>
            <a:ext cx="3435949"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56058" y="3073398"/>
            <a:ext cx="3658793" cy="271780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851992" y="2249485"/>
            <a:ext cx="3433565"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3073398"/>
            <a:ext cx="3656408" cy="271780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A22CF08-E48A-4DEC-99BC-07376FCAC074}" type="datetimeFigureOut">
              <a:rPr lang="en-US" smtClean="0"/>
              <a:pPr/>
              <a:t>10/16/2023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6C0503D-162C-441A-9BC8-E7D8E05D90FD}" type="slidenum">
              <a:rPr lang="en-US" smtClean="0"/>
              <a:pPr/>
              <a:t>‹#›</a:t>
            </a:fld>
            <a:endParaRPr lang="en-US"/>
          </a:p>
        </p:txBody>
      </p:sp>
    </p:spTree>
    <p:extLst>
      <p:ext uri="{BB962C8B-B14F-4D97-AF65-F5344CB8AC3E}">
        <p14:creationId xmlns:p14="http://schemas.microsoft.com/office/powerpoint/2010/main" val="14638597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A22CF08-E48A-4DEC-99BC-07376FCAC074}" type="datetimeFigureOut">
              <a:rPr lang="en-US" smtClean="0"/>
              <a:pPr/>
              <a:t>10/16/2023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6C0503D-162C-441A-9BC8-E7D8E05D90FD}" type="slidenum">
              <a:rPr lang="en-US" smtClean="0"/>
              <a:pPr/>
              <a:t>‹#›</a:t>
            </a:fld>
            <a:endParaRPr lang="en-US"/>
          </a:p>
        </p:txBody>
      </p:sp>
    </p:spTree>
    <p:extLst>
      <p:ext uri="{BB962C8B-B14F-4D97-AF65-F5344CB8AC3E}">
        <p14:creationId xmlns:p14="http://schemas.microsoft.com/office/powerpoint/2010/main" val="1918395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22CF08-E48A-4DEC-99BC-07376FCAC074}" type="datetimeFigureOut">
              <a:rPr lang="en-US" smtClean="0"/>
              <a:pPr/>
              <a:t>10/16/2023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6C0503D-162C-441A-9BC8-E7D8E05D90FD}" type="slidenum">
              <a:rPr lang="en-US" smtClean="0"/>
              <a:pPr/>
              <a:t>‹#›</a:t>
            </a:fld>
            <a:endParaRPr lang="en-US"/>
          </a:p>
        </p:txBody>
      </p:sp>
    </p:spTree>
    <p:extLst>
      <p:ext uri="{BB962C8B-B14F-4D97-AF65-F5344CB8AC3E}">
        <p14:creationId xmlns:p14="http://schemas.microsoft.com/office/powerpoint/2010/main" val="29730190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029" y="609601"/>
            <a:ext cx="2892028" cy="1639884"/>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67150" y="592666"/>
            <a:ext cx="4418407" cy="5198534"/>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60029" y="2249486"/>
            <a:ext cx="2892028"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22CF08-E48A-4DEC-99BC-07376FCAC074}" type="datetimeFigureOut">
              <a:rPr lang="en-US" smtClean="0"/>
              <a:pPr/>
              <a:t>10/16/2023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C0503D-162C-441A-9BC8-E7D8E05D90FD}" type="slidenum">
              <a:rPr lang="en-US" smtClean="0"/>
              <a:pPr/>
              <a:t>‹#›</a:t>
            </a:fld>
            <a:endParaRPr lang="en-US"/>
          </a:p>
        </p:txBody>
      </p:sp>
    </p:spTree>
    <p:extLst>
      <p:ext uri="{BB962C8B-B14F-4D97-AF65-F5344CB8AC3E}">
        <p14:creationId xmlns:p14="http://schemas.microsoft.com/office/powerpoint/2010/main" val="6483601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6061" y="609600"/>
            <a:ext cx="3753962" cy="1639886"/>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32866" y="609600"/>
            <a:ext cx="3452693" cy="5181602"/>
          </a:xfrm>
          <a:prstGeom prst="round2DiagRect">
            <a:avLst>
              <a:gd name="adj1" fmla="val 6074"/>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defRPr lang="en-US" sz="3200"/>
            </a:lvl1pPr>
          </a:lstStyle>
          <a:p>
            <a:pPr marL="0" lvl="0" indent="0">
              <a:buNone/>
            </a:pPr>
            <a:r>
              <a:rPr lang="en-US" smtClean="0"/>
              <a:t>Click icon to add picture</a:t>
            </a:r>
            <a:endParaRPr lang="en-US" dirty="0"/>
          </a:p>
        </p:txBody>
      </p:sp>
      <p:sp>
        <p:nvSpPr>
          <p:cNvPr id="4" name="Text Placeholder 3"/>
          <p:cNvSpPr>
            <a:spLocks noGrp="1"/>
          </p:cNvSpPr>
          <p:nvPr>
            <p:ph type="body" sz="half" idx="2"/>
          </p:nvPr>
        </p:nvSpPr>
        <p:spPr>
          <a:xfrm>
            <a:off x="856059" y="2249486"/>
            <a:ext cx="3753964"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22CF08-E48A-4DEC-99BC-07376FCAC074}" type="datetimeFigureOut">
              <a:rPr lang="en-US" smtClean="0"/>
              <a:pPr/>
              <a:t>10/16/2023</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6C0503D-162C-441A-9BC8-E7D8E05D90FD}" type="slidenum">
              <a:rPr lang="en-US" smtClean="0"/>
              <a:pPr/>
              <a:t>‹#›</a:t>
            </a:fld>
            <a:endParaRPr lang="en-US"/>
          </a:p>
        </p:txBody>
      </p:sp>
    </p:spTree>
    <p:extLst>
      <p:ext uri="{BB962C8B-B14F-4D97-AF65-F5344CB8AC3E}">
        <p14:creationId xmlns:p14="http://schemas.microsoft.com/office/powerpoint/2010/main" val="33169208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 y="-1"/>
            <a:ext cx="9144002"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9041774" cy="6858001"/>
            <a:chOff x="-14288" y="0"/>
            <a:chExt cx="9041774"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8352798"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856060" y="618518"/>
            <a:ext cx="7429499"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856060" y="2249487"/>
            <a:ext cx="7429499" cy="354171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592691" y="5883277"/>
            <a:ext cx="20574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A22CF08-E48A-4DEC-99BC-07376FCAC074}" type="datetimeFigureOut">
              <a:rPr lang="en-US" smtClean="0"/>
              <a:pPr/>
              <a:t>10/16/2023</a:t>
            </a:fld>
            <a:endParaRPr lang="en-US"/>
          </a:p>
        </p:txBody>
      </p:sp>
      <p:sp>
        <p:nvSpPr>
          <p:cNvPr id="5" name="Footer Placeholder 4"/>
          <p:cNvSpPr>
            <a:spLocks noGrp="1"/>
          </p:cNvSpPr>
          <p:nvPr>
            <p:ph type="ftr" sz="quarter" idx="3"/>
          </p:nvPr>
        </p:nvSpPr>
        <p:spPr>
          <a:xfrm>
            <a:off x="856059" y="5883276"/>
            <a:ext cx="4679482"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707241" y="5883275"/>
            <a:ext cx="578317"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56C0503D-162C-441A-9BC8-E7D8E05D90FD}" type="slidenum">
              <a:rPr lang="en-US" smtClean="0"/>
              <a:pPr/>
              <a:t>‹#›</a:t>
            </a:fld>
            <a:endParaRPr lang="en-US"/>
          </a:p>
        </p:txBody>
      </p:sp>
    </p:spTree>
    <p:extLst>
      <p:ext uri="{BB962C8B-B14F-4D97-AF65-F5344CB8AC3E}">
        <p14:creationId xmlns:p14="http://schemas.microsoft.com/office/powerpoint/2010/main" val="4053436489"/>
      </p:ext>
    </p:extLst>
  </p:cSld>
  <p:clrMap bg1="dk1" tx1="lt1" bg2="dk2" tx2="lt2" accent1="accent1" accent2="accent2" accent3="accent3" accent4="accent4" accent5="accent5" accent6="accent6" hlink="hlink" folHlink="folHlink"/>
  <p:sldLayoutIdLst>
    <p:sldLayoutId id="2147483907" r:id="rId1"/>
    <p:sldLayoutId id="2147483908" r:id="rId2"/>
    <p:sldLayoutId id="2147483909" r:id="rId3"/>
    <p:sldLayoutId id="2147483910" r:id="rId4"/>
    <p:sldLayoutId id="2147483911" r:id="rId5"/>
    <p:sldLayoutId id="2147483912" r:id="rId6"/>
    <p:sldLayoutId id="2147483913" r:id="rId7"/>
    <p:sldLayoutId id="2147483914" r:id="rId8"/>
    <p:sldLayoutId id="2147483915" r:id="rId9"/>
    <p:sldLayoutId id="2147483916" r:id="rId10"/>
    <p:sldLayoutId id="2147483917" r:id="rId11"/>
    <p:sldLayoutId id="2147483918" r:id="rId12"/>
    <p:sldLayoutId id="2147483919" r:id="rId13"/>
    <p:sldLayoutId id="2147483920" r:id="rId14"/>
    <p:sldLayoutId id="2147483921" r:id="rId15"/>
    <p:sldLayoutId id="2147483922" r:id="rId16"/>
    <p:sldLayoutId id="2147483923"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1447800"/>
            <a:ext cx="8610600" cy="1600200"/>
          </a:xfrm>
        </p:spPr>
        <p:txBody>
          <a:bodyPr>
            <a:normAutofit/>
          </a:bodyPr>
          <a:lstStyle/>
          <a:p>
            <a:pPr algn="r"/>
            <a:r>
              <a:rPr lang="id-ID" dirty="0" smtClean="0">
                <a:solidFill>
                  <a:schemeClr val="bg1"/>
                </a:solidFill>
              </a:rPr>
              <a:t>PSIKOLOGI KOGNITIF </a:t>
            </a:r>
            <a:br>
              <a:rPr lang="id-ID" dirty="0" smtClean="0">
                <a:solidFill>
                  <a:schemeClr val="bg1"/>
                </a:solidFill>
              </a:rPr>
            </a:br>
            <a:r>
              <a:rPr lang="id-ID" dirty="0" smtClean="0">
                <a:solidFill>
                  <a:schemeClr val="bg1"/>
                </a:solidFill>
              </a:rPr>
              <a:t>BAB 3. MEMORI KERJA p.2</a:t>
            </a:r>
            <a:endParaRPr lang="en-US" dirty="0">
              <a:solidFill>
                <a:schemeClr val="bg1"/>
              </a:solidFill>
            </a:endParaRPr>
          </a:p>
        </p:txBody>
      </p:sp>
      <p:sp>
        <p:nvSpPr>
          <p:cNvPr id="5" name="Subtitle 3"/>
          <p:cNvSpPr>
            <a:spLocks noGrp="1"/>
          </p:cNvSpPr>
          <p:nvPr/>
        </p:nvSpPr>
        <p:spPr>
          <a:xfrm>
            <a:off x="4419600" y="5715000"/>
            <a:ext cx="4419600" cy="787560"/>
          </a:xfrm>
          <a:prstGeom prst="rect">
            <a:avLst/>
          </a:prstGeom>
        </p:spPr>
        <p:txBody>
          <a:bodyPr vert="horz" lIns="91440" tIns="45720" rIns="91440" bIns="45720" rtlCol="0">
            <a:normAutofit/>
          </a:bodyPr>
          <a:lstStyle>
            <a:lvl1pPr marL="0" indent="0" algn="r" defTabSz="914400" rtl="0" eaLnBrk="1" latinLnBrk="0" hangingPunct="1">
              <a:lnSpc>
                <a:spcPct val="90000"/>
              </a:lnSpc>
              <a:spcBef>
                <a:spcPts val="1000"/>
              </a:spcBef>
              <a:buFont typeface="Arial" panose="020B0604020202020204" pitchFamily="34" charset="0"/>
              <a:buNone/>
              <a:defRPr sz="20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id-ID" dirty="0" smtClean="0"/>
              <a:t>Dosen pengampu mata kuliah:</a:t>
            </a:r>
          </a:p>
          <a:p>
            <a:r>
              <a:rPr lang="id-ID" dirty="0" smtClean="0"/>
              <a:t>Arie Rihardini Sundari, S.Psi, M.Si.</a:t>
            </a:r>
            <a:endParaRPr lang="id-ID"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48400" y="3644900"/>
            <a:ext cx="1996167" cy="2070100"/>
          </a:xfrm>
          <a:prstGeom prst="ellipse">
            <a:avLst/>
          </a:prstGeom>
          <a:ln>
            <a:noFill/>
          </a:ln>
          <a:effectLst>
            <a:outerShdw blurRad="50800" dist="38100" dir="5400000" algn="t" rotWithShape="0">
              <a:prstClr val="black">
                <a:alpha val="40000"/>
              </a:prstClr>
            </a:outerShdw>
            <a:softEdge rad="112500"/>
          </a:effectLst>
        </p:spPr>
      </p:pic>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9603" y="533400"/>
            <a:ext cx="7429499" cy="1478570"/>
          </a:xfrm>
        </p:spPr>
        <p:txBody>
          <a:bodyPr/>
          <a:lstStyle/>
          <a:p>
            <a:r>
              <a:rPr lang="id-ID" b="1" dirty="0" smtClean="0">
                <a:solidFill>
                  <a:srgbClr val="002060"/>
                </a:solidFill>
              </a:rPr>
              <a:t>Sub pokok bahasan</a:t>
            </a:r>
            <a:endParaRPr lang="id-ID" b="1" dirty="0">
              <a:solidFill>
                <a:srgbClr val="002060"/>
              </a:solidFill>
            </a:endParaRPr>
          </a:p>
        </p:txBody>
      </p:sp>
      <p:sp>
        <p:nvSpPr>
          <p:cNvPr id="3" name="Content Placeholder 2"/>
          <p:cNvSpPr>
            <a:spLocks noGrp="1"/>
          </p:cNvSpPr>
          <p:nvPr>
            <p:ph idx="1"/>
          </p:nvPr>
        </p:nvSpPr>
        <p:spPr>
          <a:xfrm>
            <a:off x="859604" y="2209800"/>
            <a:ext cx="7429499" cy="3541714"/>
          </a:xfrm>
        </p:spPr>
        <p:txBody>
          <a:bodyPr>
            <a:normAutofit lnSpcReduction="10000"/>
          </a:bodyPr>
          <a:lstStyle/>
          <a:p>
            <a:pPr marL="457200" lvl="0" indent="-457200">
              <a:buSzPct val="100000"/>
              <a:buFont typeface="+mj-lt"/>
              <a:buAutoNum type="arabicPeriod"/>
            </a:pPr>
            <a:r>
              <a:rPr lang="en-US" b="1" dirty="0" err="1">
                <a:solidFill>
                  <a:schemeClr val="bg1">
                    <a:lumMod val="50000"/>
                    <a:lumOff val="50000"/>
                  </a:schemeClr>
                </a:solidFill>
              </a:rPr>
              <a:t>Pengantar</a:t>
            </a:r>
            <a:endParaRPr lang="id-ID" b="1" dirty="0">
              <a:solidFill>
                <a:schemeClr val="bg1">
                  <a:lumMod val="50000"/>
                  <a:lumOff val="50000"/>
                </a:schemeClr>
              </a:solidFill>
            </a:endParaRPr>
          </a:p>
          <a:p>
            <a:pPr marL="457200" lvl="0" indent="-457200">
              <a:buSzPct val="100000"/>
              <a:buFont typeface="+mj-lt"/>
              <a:buAutoNum type="arabicPeriod"/>
            </a:pPr>
            <a:r>
              <a:rPr lang="en-US" b="1" dirty="0" err="1">
                <a:solidFill>
                  <a:schemeClr val="bg1">
                    <a:lumMod val="50000"/>
                    <a:lumOff val="50000"/>
                  </a:schemeClr>
                </a:solidFill>
              </a:rPr>
              <a:t>Sejarah</a:t>
            </a:r>
            <a:r>
              <a:rPr lang="en-US" b="1" dirty="0">
                <a:solidFill>
                  <a:schemeClr val="bg1">
                    <a:lumMod val="50000"/>
                    <a:lumOff val="50000"/>
                  </a:schemeClr>
                </a:solidFill>
              </a:rPr>
              <a:t> </a:t>
            </a:r>
            <a:r>
              <a:rPr lang="id-ID" b="1" dirty="0" err="1">
                <a:solidFill>
                  <a:schemeClr val="bg1">
                    <a:lumMod val="50000"/>
                    <a:lumOff val="50000"/>
                  </a:schemeClr>
                </a:solidFill>
              </a:rPr>
              <a:t>R</a:t>
            </a:r>
            <a:r>
              <a:rPr lang="en-US" b="1" dirty="0" err="1" smtClean="0">
                <a:solidFill>
                  <a:schemeClr val="bg1">
                    <a:lumMod val="50000"/>
                    <a:lumOff val="50000"/>
                  </a:schemeClr>
                </a:solidFill>
              </a:rPr>
              <a:t>iset</a:t>
            </a:r>
            <a:r>
              <a:rPr lang="en-US" b="1" dirty="0" smtClean="0">
                <a:solidFill>
                  <a:schemeClr val="bg1">
                    <a:lumMod val="50000"/>
                    <a:lumOff val="50000"/>
                  </a:schemeClr>
                </a:solidFill>
              </a:rPr>
              <a:t> </a:t>
            </a:r>
            <a:r>
              <a:rPr lang="id-ID" b="1" dirty="0" smtClean="0">
                <a:solidFill>
                  <a:schemeClr val="bg1">
                    <a:lumMod val="50000"/>
                    <a:lumOff val="50000"/>
                  </a:schemeClr>
                </a:solidFill>
              </a:rPr>
              <a:t>M</a:t>
            </a:r>
            <a:r>
              <a:rPr lang="en-US" b="1" dirty="0" err="1" smtClean="0">
                <a:solidFill>
                  <a:schemeClr val="bg1">
                    <a:lumMod val="50000"/>
                    <a:lumOff val="50000"/>
                  </a:schemeClr>
                </a:solidFill>
              </a:rPr>
              <a:t>emori</a:t>
            </a:r>
            <a:endParaRPr lang="id-ID" b="1" dirty="0">
              <a:solidFill>
                <a:schemeClr val="bg1">
                  <a:lumMod val="50000"/>
                  <a:lumOff val="50000"/>
                </a:schemeClr>
              </a:solidFill>
            </a:endParaRPr>
          </a:p>
          <a:p>
            <a:pPr marL="457200" lvl="0" indent="-457200">
              <a:buSzPct val="100000"/>
              <a:buFont typeface="+mj-lt"/>
              <a:buAutoNum type="arabicPeriod"/>
            </a:pPr>
            <a:r>
              <a:rPr lang="en-US" b="1" dirty="0" err="1">
                <a:solidFill>
                  <a:schemeClr val="bg1">
                    <a:lumMod val="50000"/>
                    <a:lumOff val="50000"/>
                  </a:schemeClr>
                </a:solidFill>
              </a:rPr>
              <a:t>Faktor-faktor</a:t>
            </a:r>
            <a:r>
              <a:rPr lang="en-US" b="1" dirty="0">
                <a:solidFill>
                  <a:schemeClr val="bg1">
                    <a:lumMod val="50000"/>
                    <a:lumOff val="50000"/>
                  </a:schemeClr>
                </a:solidFill>
              </a:rPr>
              <a:t> yang </a:t>
            </a:r>
            <a:r>
              <a:rPr lang="en-US" b="1" dirty="0" err="1">
                <a:solidFill>
                  <a:schemeClr val="bg1">
                    <a:lumMod val="50000"/>
                    <a:lumOff val="50000"/>
                  </a:schemeClr>
                </a:solidFill>
              </a:rPr>
              <a:t>mempengaruhi</a:t>
            </a:r>
            <a:r>
              <a:rPr lang="en-US" b="1" dirty="0">
                <a:solidFill>
                  <a:schemeClr val="bg1">
                    <a:lumMod val="50000"/>
                    <a:lumOff val="50000"/>
                  </a:schemeClr>
                </a:solidFill>
              </a:rPr>
              <a:t> </a:t>
            </a:r>
            <a:r>
              <a:rPr lang="en-US" b="1" dirty="0" err="1">
                <a:solidFill>
                  <a:schemeClr val="bg1">
                    <a:lumMod val="50000"/>
                    <a:lumOff val="50000"/>
                  </a:schemeClr>
                </a:solidFill>
              </a:rPr>
              <a:t>kapasitas</a:t>
            </a:r>
            <a:r>
              <a:rPr lang="en-US" b="1" dirty="0">
                <a:solidFill>
                  <a:schemeClr val="bg1">
                    <a:lumMod val="50000"/>
                    <a:lumOff val="50000"/>
                  </a:schemeClr>
                </a:solidFill>
              </a:rPr>
              <a:t> </a:t>
            </a:r>
            <a:r>
              <a:rPr lang="en-US" b="1" dirty="0" err="1">
                <a:solidFill>
                  <a:schemeClr val="bg1">
                    <a:lumMod val="50000"/>
                    <a:lumOff val="50000"/>
                  </a:schemeClr>
                </a:solidFill>
              </a:rPr>
              <a:t>memori</a:t>
            </a:r>
            <a:r>
              <a:rPr lang="en-US" b="1" dirty="0">
                <a:solidFill>
                  <a:schemeClr val="bg1">
                    <a:lumMod val="50000"/>
                    <a:lumOff val="50000"/>
                  </a:schemeClr>
                </a:solidFill>
              </a:rPr>
              <a:t> </a:t>
            </a:r>
            <a:r>
              <a:rPr lang="en-US" b="1" dirty="0" err="1">
                <a:solidFill>
                  <a:schemeClr val="bg1">
                    <a:lumMod val="50000"/>
                    <a:lumOff val="50000"/>
                  </a:schemeClr>
                </a:solidFill>
              </a:rPr>
              <a:t>kerja</a:t>
            </a:r>
            <a:endParaRPr lang="id-ID" b="1" dirty="0">
              <a:solidFill>
                <a:schemeClr val="bg1">
                  <a:lumMod val="50000"/>
                  <a:lumOff val="50000"/>
                </a:schemeClr>
              </a:solidFill>
            </a:endParaRPr>
          </a:p>
          <a:p>
            <a:pPr marL="457200" lvl="0" indent="-457200">
              <a:buSzPct val="100000"/>
              <a:buFont typeface="+mj-lt"/>
              <a:buAutoNum type="arabicPeriod"/>
            </a:pPr>
            <a:r>
              <a:rPr lang="en-US" b="1" dirty="0" err="1">
                <a:solidFill>
                  <a:srgbClr val="002060"/>
                </a:solidFill>
              </a:rPr>
              <a:t>Pendekatan</a:t>
            </a:r>
            <a:r>
              <a:rPr lang="en-US" b="1" dirty="0">
                <a:solidFill>
                  <a:srgbClr val="002060"/>
                </a:solidFill>
              </a:rPr>
              <a:t> </a:t>
            </a:r>
            <a:r>
              <a:rPr lang="en-US" b="1" dirty="0" err="1">
                <a:solidFill>
                  <a:srgbClr val="002060"/>
                </a:solidFill>
              </a:rPr>
              <a:t>memori</a:t>
            </a:r>
            <a:r>
              <a:rPr lang="en-US" b="1" dirty="0">
                <a:solidFill>
                  <a:srgbClr val="002060"/>
                </a:solidFill>
              </a:rPr>
              <a:t> </a:t>
            </a:r>
            <a:r>
              <a:rPr lang="en-US" b="1" dirty="0" err="1">
                <a:solidFill>
                  <a:srgbClr val="002060"/>
                </a:solidFill>
              </a:rPr>
              <a:t>kerja</a:t>
            </a:r>
            <a:r>
              <a:rPr lang="en-US" b="1" dirty="0">
                <a:solidFill>
                  <a:srgbClr val="002060"/>
                </a:solidFill>
              </a:rPr>
              <a:t> </a:t>
            </a:r>
            <a:r>
              <a:rPr lang="en-US" b="1" dirty="0" err="1">
                <a:solidFill>
                  <a:srgbClr val="002060"/>
                </a:solidFill>
              </a:rPr>
              <a:t>dari</a:t>
            </a:r>
            <a:r>
              <a:rPr lang="en-US" b="1" dirty="0">
                <a:solidFill>
                  <a:srgbClr val="002060"/>
                </a:solidFill>
              </a:rPr>
              <a:t> </a:t>
            </a:r>
            <a:r>
              <a:rPr lang="en-US" b="1" dirty="0" smtClean="0">
                <a:solidFill>
                  <a:srgbClr val="002060"/>
                </a:solidFill>
              </a:rPr>
              <a:t>Baddeley</a:t>
            </a:r>
            <a:r>
              <a:rPr lang="id-ID" b="1" dirty="0" smtClean="0">
                <a:solidFill>
                  <a:srgbClr val="002060"/>
                </a:solidFill>
              </a:rPr>
              <a:t> </a:t>
            </a:r>
            <a:r>
              <a:rPr lang="id-ID" b="1" dirty="0" smtClean="0">
                <a:solidFill>
                  <a:srgbClr val="002060"/>
                </a:solidFill>
                <a:latin typeface="Tahoma" panose="020B0604030504040204" pitchFamily="34" charset="0"/>
                <a:ea typeface="Tahoma" panose="020B0604030504040204" pitchFamily="34" charset="0"/>
                <a:cs typeface="Tahoma" panose="020B0604030504040204" pitchFamily="34" charset="0"/>
              </a:rPr>
              <a:t>&amp; </a:t>
            </a:r>
            <a:r>
              <a:rPr lang="id-ID" b="1" dirty="0">
                <a:solidFill>
                  <a:srgbClr val="002060"/>
                </a:solidFill>
              </a:rPr>
              <a:t>Hitch </a:t>
            </a:r>
          </a:p>
          <a:p>
            <a:pPr marL="457200" indent="-457200">
              <a:buSzPct val="100000"/>
              <a:buFont typeface="+mj-lt"/>
              <a:buAutoNum type="arabicPeriod"/>
            </a:pPr>
            <a:r>
              <a:rPr lang="en-US" b="1" dirty="0" err="1">
                <a:solidFill>
                  <a:srgbClr val="002060"/>
                </a:solidFill>
              </a:rPr>
              <a:t>Perbedaan</a:t>
            </a:r>
            <a:r>
              <a:rPr lang="en-US" b="1" dirty="0">
                <a:solidFill>
                  <a:srgbClr val="002060"/>
                </a:solidFill>
              </a:rPr>
              <a:t> individual </a:t>
            </a:r>
            <a:r>
              <a:rPr lang="en-US" b="1" dirty="0" err="1">
                <a:solidFill>
                  <a:srgbClr val="002060"/>
                </a:solidFill>
              </a:rPr>
              <a:t>dalam</a:t>
            </a:r>
            <a:r>
              <a:rPr lang="en-US" b="1" dirty="0">
                <a:solidFill>
                  <a:srgbClr val="002060"/>
                </a:solidFill>
              </a:rPr>
              <a:t> </a:t>
            </a:r>
            <a:r>
              <a:rPr lang="en-US" b="1" dirty="0" err="1">
                <a:solidFill>
                  <a:srgbClr val="002060"/>
                </a:solidFill>
              </a:rPr>
              <a:t>memori</a:t>
            </a:r>
            <a:r>
              <a:rPr lang="en-US" b="1" dirty="0">
                <a:solidFill>
                  <a:srgbClr val="002060"/>
                </a:solidFill>
              </a:rPr>
              <a:t> </a:t>
            </a:r>
            <a:r>
              <a:rPr lang="en-US" b="1" dirty="0" err="1">
                <a:solidFill>
                  <a:srgbClr val="002060"/>
                </a:solidFill>
              </a:rPr>
              <a:t>kerja</a:t>
            </a:r>
            <a:endParaRPr lang="id-ID" b="1" dirty="0">
              <a:solidFill>
                <a:srgbClr val="002060"/>
              </a:solidFill>
            </a:endParaRPr>
          </a:p>
        </p:txBody>
      </p:sp>
    </p:spTree>
    <p:extLst>
      <p:ext uri="{BB962C8B-B14F-4D97-AF65-F5344CB8AC3E}">
        <p14:creationId xmlns:p14="http://schemas.microsoft.com/office/powerpoint/2010/main" val="18194668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left)">
                                      <p:cBhvr>
                                        <p:cTn id="12" dur="1000"/>
                                        <p:tgtEl>
                                          <p:spTgt spid="3">
                                            <p:txEl>
                                              <p:pRg st="0" end="0"/>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wipe(left)">
                                      <p:cBhvr>
                                        <p:cTn id="15" dur="1000"/>
                                        <p:tgtEl>
                                          <p:spTgt spid="3">
                                            <p:txEl>
                                              <p:pRg st="1" end="1"/>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wipe(left)">
                                      <p:cBhvr>
                                        <p:cTn id="18" dur="1000"/>
                                        <p:tgtEl>
                                          <p:spTgt spid="3">
                                            <p:txEl>
                                              <p:pRg st="2" end="2"/>
                                            </p:txEl>
                                          </p:spTgt>
                                        </p:tgtEl>
                                      </p:cBhvr>
                                    </p:animEffect>
                                  </p:childTnLst>
                                </p:cTn>
                              </p:par>
                              <p:par>
                                <p:cTn id="19" presetID="22" presetClass="entr" presetSubtype="8"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wipe(left)">
                                      <p:cBhvr>
                                        <p:cTn id="21" dur="1000"/>
                                        <p:tgtEl>
                                          <p:spTgt spid="3">
                                            <p:txEl>
                                              <p:pRg st="3" end="3"/>
                                            </p:txEl>
                                          </p:spTgt>
                                        </p:tgtEl>
                                      </p:cBhvr>
                                    </p:animEffect>
                                  </p:childTnLst>
                                </p:cTn>
                              </p:par>
                              <p:par>
                                <p:cTn id="22" presetID="22" presetClass="entr" presetSubtype="8" fill="hold" grpId="0"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wipe(left)">
                                      <p:cBhvr>
                                        <p:cTn id="24"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allAtOnce"/>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Memori jangka panjang Memori jangka pendek Memori kerja, Hse s, teks, memori  png | PNGEg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14800" y="1051530"/>
            <a:ext cx="4648200" cy="46482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609600" y="2590800"/>
            <a:ext cx="3657600" cy="1569660"/>
          </a:xfrm>
          <a:prstGeom prst="rect">
            <a:avLst/>
          </a:prstGeom>
          <a:noFill/>
        </p:spPr>
        <p:txBody>
          <a:bodyPr wrap="square" rtlCol="0">
            <a:spAutoFit/>
          </a:bodyPr>
          <a:lstStyle/>
          <a:p>
            <a:r>
              <a:rPr lang="id-ID" sz="3200" b="1" dirty="0" smtClean="0">
                <a:solidFill>
                  <a:schemeClr val="bg2"/>
                </a:solidFill>
                <a:latin typeface="Bookman Old Style" panose="02050604050505020204" pitchFamily="18" charset="0"/>
              </a:rPr>
              <a:t>Seberapa besar kita mampu mengingat ?</a:t>
            </a:r>
            <a:endParaRPr lang="id-ID" sz="3200" b="1" dirty="0">
              <a:solidFill>
                <a:schemeClr val="bg2"/>
              </a:solidFill>
              <a:latin typeface="Bookman Old Style" panose="02050604050505020204" pitchFamily="18" charset="0"/>
            </a:endParaRPr>
          </a:p>
        </p:txBody>
      </p:sp>
    </p:spTree>
    <p:extLst>
      <p:ext uri="{BB962C8B-B14F-4D97-AF65-F5344CB8AC3E}">
        <p14:creationId xmlns:p14="http://schemas.microsoft.com/office/powerpoint/2010/main" val="36044528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0" y="1524000"/>
            <a:ext cx="7315200" cy="5016758"/>
          </a:xfrm>
          <a:prstGeom prst="rect">
            <a:avLst/>
          </a:prstGeom>
        </p:spPr>
        <p:txBody>
          <a:bodyPr wrap="square">
            <a:spAutoFit/>
          </a:bodyPr>
          <a:lstStyle/>
          <a:p>
            <a:pPr marL="342900" indent="-342900">
              <a:buFont typeface="Arial" panose="020B0604020202020204" pitchFamily="34" charset="0"/>
              <a:buChar char="•"/>
            </a:pPr>
            <a:r>
              <a:rPr lang="id-ID" sz="2000" dirty="0" smtClean="0">
                <a:solidFill>
                  <a:schemeClr val="bg1"/>
                </a:solidFill>
                <a:latin typeface="Bookman Old Style" panose="02050604050505020204" pitchFamily="18" charset="0"/>
              </a:rPr>
              <a:t>Memori kerja dlm wkt singkat menyimpan dan memanipulasi informasi selama kita melakukan kinerja kognitif.</a:t>
            </a:r>
          </a:p>
          <a:p>
            <a:pPr marL="342900" indent="-342900">
              <a:buFont typeface="Arial" panose="020B0604020202020204" pitchFamily="34" charset="0"/>
              <a:buChar char="•"/>
            </a:pPr>
            <a:r>
              <a:rPr lang="id-ID" sz="2000" dirty="0" smtClean="0">
                <a:solidFill>
                  <a:schemeClr val="bg1"/>
                </a:solidFill>
                <a:latin typeface="Bookman Old Style" panose="02050604050505020204" pitchFamily="18" charset="0"/>
              </a:rPr>
              <a:t>Memori </a:t>
            </a:r>
            <a:r>
              <a:rPr lang="id-ID" sz="2000" dirty="0">
                <a:solidFill>
                  <a:schemeClr val="bg1"/>
                </a:solidFill>
                <a:latin typeface="Bookman Old Style" panose="02050604050505020204" pitchFamily="18" charset="0"/>
              </a:rPr>
              <a:t>kerja (working memory) didefinisikan oleh Baddeley &amp; Hitch </a:t>
            </a:r>
            <a:r>
              <a:rPr lang="id-ID" sz="2000" dirty="0" smtClean="0">
                <a:solidFill>
                  <a:schemeClr val="bg1"/>
                </a:solidFill>
                <a:latin typeface="Bookman Old Style" panose="02050604050505020204" pitchFamily="18" charset="0"/>
              </a:rPr>
              <a:t>secara </a:t>
            </a:r>
            <a:r>
              <a:rPr lang="id-ID" sz="2000" dirty="0">
                <a:solidFill>
                  <a:schemeClr val="bg1"/>
                </a:solidFill>
                <a:latin typeface="Bookman Old Style" panose="02050604050505020204" pitchFamily="18" charset="0"/>
              </a:rPr>
              <a:t>konseptual sbg suatu tipe meja kerja (workbench) yg scr konstan mengubah, mengkombinasikan, dan memperbarui informasi baru dan lama</a:t>
            </a:r>
            <a:r>
              <a:rPr lang="id-ID" sz="2000" dirty="0" smtClean="0">
                <a:solidFill>
                  <a:schemeClr val="bg1"/>
                </a:solidFill>
                <a:latin typeface="Bookman Old Style" panose="02050604050505020204" pitchFamily="18" charset="0"/>
              </a:rPr>
              <a:t>. </a:t>
            </a:r>
          </a:p>
          <a:p>
            <a:pPr marL="342900" indent="-342900">
              <a:buFont typeface="Arial" panose="020B0604020202020204" pitchFamily="34" charset="0"/>
              <a:buChar char="•"/>
            </a:pPr>
            <a:r>
              <a:rPr lang="id-ID" sz="2000" dirty="0" smtClean="0">
                <a:solidFill>
                  <a:schemeClr val="bg1"/>
                </a:solidFill>
                <a:latin typeface="Bookman Old Style" panose="02050604050505020204" pitchFamily="18" charset="0"/>
              </a:rPr>
              <a:t>Model memori kerja menyanggah pandangan bhw STM hanyalah sekedar suatu ‘kotak’ di kepala—semacam unit pemorosesan sederhana tempat informasi dikirim ke LTM, atau lenyap.</a:t>
            </a:r>
          </a:p>
          <a:p>
            <a:pPr marL="342900" indent="-342900">
              <a:buFont typeface="Arial" panose="020B0604020202020204" pitchFamily="34" charset="0"/>
              <a:buChar char="•"/>
            </a:pPr>
            <a:r>
              <a:rPr lang="id-ID" sz="2000" dirty="0" smtClean="0">
                <a:solidFill>
                  <a:schemeClr val="bg1"/>
                </a:solidFill>
                <a:latin typeface="Bookman Old Style" panose="02050604050505020204" pitchFamily="18" charset="0"/>
              </a:rPr>
              <a:t>Model ini jg menyanggah bhw kapasitas STM hanya 7 item. </a:t>
            </a:r>
          </a:p>
          <a:p>
            <a:pPr marL="342900" indent="-342900">
              <a:buFont typeface="Arial" panose="020B0604020202020204" pitchFamily="34" charset="0"/>
              <a:buChar char="•"/>
            </a:pPr>
            <a:r>
              <a:rPr lang="id-ID" sz="2000" dirty="0">
                <a:solidFill>
                  <a:schemeClr val="bg1"/>
                </a:solidFill>
                <a:latin typeface="Bookman Old Style" panose="02050604050505020204" pitchFamily="18" charset="0"/>
                <a:cs typeface="Arial" panose="020B0604020202020204" pitchFamily="34" charset="0"/>
              </a:rPr>
              <a:t>Rentang memori ditentukan oleh kecepatan kita mengulang informasi</a:t>
            </a:r>
            <a:r>
              <a:rPr lang="id-ID" sz="2000" dirty="0" smtClean="0">
                <a:solidFill>
                  <a:schemeClr val="bg1"/>
                </a:solidFill>
                <a:latin typeface="Bookman Old Style" panose="02050604050505020204" pitchFamily="18" charset="0"/>
                <a:cs typeface="Arial" panose="020B0604020202020204" pitchFamily="34" charset="0"/>
              </a:rPr>
              <a:t>.</a:t>
            </a:r>
            <a:endParaRPr lang="id-ID" sz="2000" dirty="0">
              <a:solidFill>
                <a:schemeClr val="bg1"/>
              </a:solidFill>
              <a:latin typeface="Bookman Old Style" panose="02050604050505020204" pitchFamily="18" charset="0"/>
              <a:cs typeface="Arial" panose="020B0604020202020204" pitchFamily="34" charset="0"/>
            </a:endParaRPr>
          </a:p>
        </p:txBody>
      </p:sp>
      <p:sp>
        <p:nvSpPr>
          <p:cNvPr id="3" name="Rectangle 2"/>
          <p:cNvSpPr/>
          <p:nvPr/>
        </p:nvSpPr>
        <p:spPr>
          <a:xfrm>
            <a:off x="533400" y="152400"/>
            <a:ext cx="8077200" cy="1077218"/>
          </a:xfrm>
          <a:prstGeom prst="rect">
            <a:avLst/>
          </a:prstGeom>
        </p:spPr>
        <p:txBody>
          <a:bodyPr wrap="square">
            <a:spAutoFit/>
          </a:bodyPr>
          <a:lstStyle/>
          <a:p>
            <a:pPr lvl="0" algn="ctr">
              <a:buSzPct val="100000"/>
            </a:pPr>
            <a:r>
              <a:rPr lang="en-US" sz="3200" b="1" dirty="0" err="1">
                <a:solidFill>
                  <a:srgbClr val="002060"/>
                </a:solidFill>
                <a:latin typeface="Bookman Old Style" panose="02050604050505020204" pitchFamily="18" charset="0"/>
              </a:rPr>
              <a:t>Pendekatan</a:t>
            </a:r>
            <a:r>
              <a:rPr lang="en-US" sz="3200" b="1" dirty="0">
                <a:solidFill>
                  <a:srgbClr val="002060"/>
                </a:solidFill>
                <a:latin typeface="Bookman Old Style" panose="02050604050505020204" pitchFamily="18" charset="0"/>
              </a:rPr>
              <a:t> </a:t>
            </a:r>
            <a:r>
              <a:rPr lang="en-US" sz="3200" b="1" dirty="0" err="1">
                <a:solidFill>
                  <a:srgbClr val="002060"/>
                </a:solidFill>
                <a:latin typeface="Bookman Old Style" panose="02050604050505020204" pitchFamily="18" charset="0"/>
              </a:rPr>
              <a:t>memori</a:t>
            </a:r>
            <a:r>
              <a:rPr lang="en-US" sz="3200" b="1" dirty="0">
                <a:solidFill>
                  <a:srgbClr val="002060"/>
                </a:solidFill>
                <a:latin typeface="Bookman Old Style" panose="02050604050505020204" pitchFamily="18" charset="0"/>
              </a:rPr>
              <a:t> </a:t>
            </a:r>
            <a:r>
              <a:rPr lang="en-US" sz="3200" b="1" dirty="0" err="1">
                <a:solidFill>
                  <a:srgbClr val="002060"/>
                </a:solidFill>
                <a:latin typeface="Bookman Old Style" panose="02050604050505020204" pitchFamily="18" charset="0"/>
              </a:rPr>
              <a:t>kerja</a:t>
            </a:r>
            <a:r>
              <a:rPr lang="en-US" sz="3200" b="1" dirty="0">
                <a:solidFill>
                  <a:srgbClr val="002060"/>
                </a:solidFill>
                <a:latin typeface="Bookman Old Style" panose="02050604050505020204" pitchFamily="18" charset="0"/>
              </a:rPr>
              <a:t> </a:t>
            </a:r>
            <a:r>
              <a:rPr lang="en-US" sz="3200" b="1" dirty="0" err="1">
                <a:solidFill>
                  <a:srgbClr val="002060"/>
                </a:solidFill>
                <a:latin typeface="Bookman Old Style" panose="02050604050505020204" pitchFamily="18" charset="0"/>
              </a:rPr>
              <a:t>dari</a:t>
            </a:r>
            <a:r>
              <a:rPr lang="en-US" sz="3200" b="1" dirty="0">
                <a:solidFill>
                  <a:srgbClr val="002060"/>
                </a:solidFill>
                <a:latin typeface="Bookman Old Style" panose="02050604050505020204" pitchFamily="18" charset="0"/>
              </a:rPr>
              <a:t> </a:t>
            </a:r>
            <a:r>
              <a:rPr lang="en-US" sz="3200" b="1" dirty="0" smtClean="0">
                <a:solidFill>
                  <a:srgbClr val="002060"/>
                </a:solidFill>
                <a:latin typeface="Bookman Old Style" panose="02050604050505020204" pitchFamily="18" charset="0"/>
              </a:rPr>
              <a:t>Baddeley</a:t>
            </a:r>
            <a:r>
              <a:rPr lang="id-ID" sz="3200" b="1" dirty="0" smtClean="0">
                <a:solidFill>
                  <a:srgbClr val="002060"/>
                </a:solidFill>
                <a:latin typeface="Bookman Old Style" panose="02050604050505020204" pitchFamily="18" charset="0"/>
              </a:rPr>
              <a:t> &amp; Hitch</a:t>
            </a:r>
            <a:endParaRPr lang="id-ID" sz="3200" b="1" dirty="0">
              <a:solidFill>
                <a:srgbClr val="002060"/>
              </a:solidFill>
              <a:latin typeface="Bookman Old Style" panose="02050604050505020204" pitchFamily="18" charset="0"/>
            </a:endParaRPr>
          </a:p>
        </p:txBody>
      </p:sp>
    </p:spTree>
    <p:extLst>
      <p:ext uri="{BB962C8B-B14F-4D97-AF65-F5344CB8AC3E}">
        <p14:creationId xmlns:p14="http://schemas.microsoft.com/office/powerpoint/2010/main" val="1656253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left)">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left)">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ipe(left)">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wipe(left)">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wipe(left)">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545596"/>
            <a:ext cx="8077200" cy="1077218"/>
          </a:xfrm>
          <a:prstGeom prst="rect">
            <a:avLst/>
          </a:prstGeom>
        </p:spPr>
        <p:txBody>
          <a:bodyPr wrap="square">
            <a:spAutoFit/>
          </a:bodyPr>
          <a:lstStyle/>
          <a:p>
            <a:pPr lvl="0" algn="ctr">
              <a:buSzPct val="100000"/>
            </a:pPr>
            <a:r>
              <a:rPr lang="en-US" sz="3200" b="1" dirty="0" err="1">
                <a:solidFill>
                  <a:srgbClr val="002060"/>
                </a:solidFill>
                <a:latin typeface="Bookman Old Style" panose="02050604050505020204" pitchFamily="18" charset="0"/>
              </a:rPr>
              <a:t>Pendekatan</a:t>
            </a:r>
            <a:r>
              <a:rPr lang="en-US" sz="3200" b="1" dirty="0">
                <a:solidFill>
                  <a:srgbClr val="002060"/>
                </a:solidFill>
                <a:latin typeface="Bookman Old Style" panose="02050604050505020204" pitchFamily="18" charset="0"/>
              </a:rPr>
              <a:t> </a:t>
            </a:r>
            <a:r>
              <a:rPr lang="en-US" sz="3200" b="1" dirty="0" err="1">
                <a:solidFill>
                  <a:srgbClr val="002060"/>
                </a:solidFill>
                <a:latin typeface="Bookman Old Style" panose="02050604050505020204" pitchFamily="18" charset="0"/>
              </a:rPr>
              <a:t>memori</a:t>
            </a:r>
            <a:r>
              <a:rPr lang="en-US" sz="3200" b="1" dirty="0">
                <a:solidFill>
                  <a:srgbClr val="002060"/>
                </a:solidFill>
                <a:latin typeface="Bookman Old Style" panose="02050604050505020204" pitchFamily="18" charset="0"/>
              </a:rPr>
              <a:t> </a:t>
            </a:r>
            <a:r>
              <a:rPr lang="en-US" sz="3200" b="1" dirty="0" err="1">
                <a:solidFill>
                  <a:srgbClr val="002060"/>
                </a:solidFill>
                <a:latin typeface="Bookman Old Style" panose="02050604050505020204" pitchFamily="18" charset="0"/>
              </a:rPr>
              <a:t>kerja</a:t>
            </a:r>
            <a:r>
              <a:rPr lang="en-US" sz="3200" b="1" dirty="0">
                <a:solidFill>
                  <a:srgbClr val="002060"/>
                </a:solidFill>
                <a:latin typeface="Bookman Old Style" panose="02050604050505020204" pitchFamily="18" charset="0"/>
              </a:rPr>
              <a:t> </a:t>
            </a:r>
            <a:r>
              <a:rPr lang="en-US" sz="3200" b="1" dirty="0" err="1">
                <a:solidFill>
                  <a:srgbClr val="002060"/>
                </a:solidFill>
                <a:latin typeface="Bookman Old Style" panose="02050604050505020204" pitchFamily="18" charset="0"/>
              </a:rPr>
              <a:t>dari</a:t>
            </a:r>
            <a:r>
              <a:rPr lang="en-US" sz="3200" b="1" dirty="0">
                <a:solidFill>
                  <a:srgbClr val="002060"/>
                </a:solidFill>
                <a:latin typeface="Bookman Old Style" panose="02050604050505020204" pitchFamily="18" charset="0"/>
              </a:rPr>
              <a:t> </a:t>
            </a:r>
            <a:r>
              <a:rPr lang="en-US" sz="3200" b="1" dirty="0" smtClean="0">
                <a:solidFill>
                  <a:srgbClr val="002060"/>
                </a:solidFill>
                <a:latin typeface="Bookman Old Style" panose="02050604050505020204" pitchFamily="18" charset="0"/>
              </a:rPr>
              <a:t>Baddeley</a:t>
            </a:r>
            <a:r>
              <a:rPr lang="id-ID" sz="3200" b="1" dirty="0" smtClean="0">
                <a:solidFill>
                  <a:srgbClr val="002060"/>
                </a:solidFill>
                <a:latin typeface="Bookman Old Style" panose="02050604050505020204" pitchFamily="18" charset="0"/>
              </a:rPr>
              <a:t> &amp; Hitch</a:t>
            </a:r>
            <a:endParaRPr lang="id-ID" sz="3200" b="1" dirty="0">
              <a:solidFill>
                <a:srgbClr val="002060"/>
              </a:solidFill>
              <a:latin typeface="Bookman Old Style" panose="02050604050505020204" pitchFamily="18" charset="0"/>
            </a:endParaRPr>
          </a:p>
        </p:txBody>
      </p:sp>
      <p:grpSp>
        <p:nvGrpSpPr>
          <p:cNvPr id="30" name="Group 29"/>
          <p:cNvGrpSpPr/>
          <p:nvPr/>
        </p:nvGrpSpPr>
        <p:grpSpPr>
          <a:xfrm>
            <a:off x="1600200" y="2057400"/>
            <a:ext cx="6248401" cy="3770531"/>
            <a:chOff x="1600200" y="2079247"/>
            <a:chExt cx="6248401" cy="3770531"/>
          </a:xfrm>
        </p:grpSpPr>
        <p:grpSp>
          <p:nvGrpSpPr>
            <p:cNvPr id="28" name="Group 27"/>
            <p:cNvGrpSpPr/>
            <p:nvPr/>
          </p:nvGrpSpPr>
          <p:grpSpPr>
            <a:xfrm>
              <a:off x="1600200" y="2079247"/>
              <a:ext cx="6248401" cy="3770531"/>
              <a:chOff x="1752599" y="1066800"/>
              <a:chExt cx="6248401" cy="3770531"/>
            </a:xfrm>
          </p:grpSpPr>
          <p:sp>
            <p:nvSpPr>
              <p:cNvPr id="3" name="Rectangle 2"/>
              <p:cNvSpPr/>
              <p:nvPr/>
            </p:nvSpPr>
            <p:spPr>
              <a:xfrm>
                <a:off x="3429000" y="1066800"/>
                <a:ext cx="18288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4" name="Rectangle 3"/>
              <p:cNvSpPr/>
              <p:nvPr/>
            </p:nvSpPr>
            <p:spPr>
              <a:xfrm>
                <a:off x="3429000" y="4191000"/>
                <a:ext cx="18288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Flowchart: Connector 4"/>
              <p:cNvSpPr/>
              <p:nvPr/>
            </p:nvSpPr>
            <p:spPr>
              <a:xfrm>
                <a:off x="3733800" y="2286000"/>
                <a:ext cx="1219200" cy="11430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cxnSp>
            <p:nvCxnSpPr>
              <p:cNvPr id="7" name="Straight Arrow Connector 6"/>
              <p:cNvCxnSpPr>
                <a:stCxn id="5" idx="7"/>
              </p:cNvCxnSpPr>
              <p:nvPr/>
            </p:nvCxnSpPr>
            <p:spPr>
              <a:xfrm flipV="1">
                <a:off x="4774452" y="1668906"/>
                <a:ext cx="0" cy="784482"/>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cxnSp>
            <p:nvCxnSpPr>
              <p:cNvPr id="8" name="Straight Arrow Connector 7"/>
              <p:cNvCxnSpPr>
                <a:stCxn id="5" idx="1"/>
              </p:cNvCxnSpPr>
              <p:nvPr/>
            </p:nvCxnSpPr>
            <p:spPr>
              <a:xfrm flipV="1">
                <a:off x="3912348" y="1676400"/>
                <a:ext cx="0" cy="776988"/>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cxnSp>
            <p:nvCxnSpPr>
              <p:cNvPr id="14" name="Straight Arrow Connector 13"/>
              <p:cNvCxnSpPr>
                <a:stCxn id="5" idx="3"/>
              </p:cNvCxnSpPr>
              <p:nvPr/>
            </p:nvCxnSpPr>
            <p:spPr>
              <a:xfrm>
                <a:off x="3912348" y="3261612"/>
                <a:ext cx="0" cy="929388"/>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cxnSp>
            <p:nvCxnSpPr>
              <p:cNvPr id="15" name="Straight Arrow Connector 14"/>
              <p:cNvCxnSpPr/>
              <p:nvPr/>
            </p:nvCxnSpPr>
            <p:spPr>
              <a:xfrm>
                <a:off x="4774452" y="3261612"/>
                <a:ext cx="0" cy="929388"/>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sp>
            <p:nvSpPr>
              <p:cNvPr id="18" name="TextBox 17"/>
              <p:cNvSpPr txBox="1"/>
              <p:nvPr/>
            </p:nvSpPr>
            <p:spPr>
              <a:xfrm>
                <a:off x="1752599" y="2672834"/>
                <a:ext cx="1187355" cy="369332"/>
              </a:xfrm>
              <a:prstGeom prst="rect">
                <a:avLst/>
              </a:prstGeom>
              <a:noFill/>
            </p:spPr>
            <p:txBody>
              <a:bodyPr wrap="square" rtlCol="0">
                <a:spAutoFit/>
              </a:bodyPr>
              <a:lstStyle/>
              <a:p>
                <a:r>
                  <a:rPr lang="id-ID" b="1" dirty="0" smtClean="0">
                    <a:solidFill>
                      <a:schemeClr val="bg1"/>
                    </a:solidFill>
                    <a:latin typeface="Arial" panose="020B0604020202020204" pitchFamily="34" charset="0"/>
                    <a:cs typeface="Arial" panose="020B0604020202020204" pitchFamily="34" charset="0"/>
                  </a:rPr>
                  <a:t>INPUT</a:t>
                </a:r>
                <a:endParaRPr lang="id-ID" b="1" dirty="0">
                  <a:solidFill>
                    <a:schemeClr val="bg1"/>
                  </a:solidFill>
                  <a:latin typeface="Arial" panose="020B0604020202020204" pitchFamily="34" charset="0"/>
                  <a:cs typeface="Arial" panose="020B0604020202020204" pitchFamily="34" charset="0"/>
                </a:endParaRPr>
              </a:p>
            </p:txBody>
          </p:sp>
          <p:cxnSp>
            <p:nvCxnSpPr>
              <p:cNvPr id="20" name="Straight Arrow Connector 19"/>
              <p:cNvCxnSpPr>
                <a:stCxn id="18" idx="3"/>
                <a:endCxn id="5" idx="2"/>
              </p:cNvCxnSpPr>
              <p:nvPr/>
            </p:nvCxnSpPr>
            <p:spPr>
              <a:xfrm>
                <a:off x="2939954" y="2857500"/>
                <a:ext cx="793846" cy="0"/>
              </a:xfrm>
              <a:prstGeom prst="straightConnector1">
                <a:avLst/>
              </a:prstGeom>
              <a:ln w="12700">
                <a:tailEnd type="triangle"/>
              </a:ln>
            </p:spPr>
            <p:style>
              <a:lnRef idx="1">
                <a:schemeClr val="dk1"/>
              </a:lnRef>
              <a:fillRef idx="0">
                <a:schemeClr val="dk1"/>
              </a:fillRef>
              <a:effectRef idx="0">
                <a:schemeClr val="dk1"/>
              </a:effectRef>
              <a:fontRef idx="minor">
                <a:schemeClr val="tx1"/>
              </a:fontRef>
            </p:style>
          </p:cxnSp>
          <p:cxnSp>
            <p:nvCxnSpPr>
              <p:cNvPr id="24" name="Straight Arrow Connector 23"/>
              <p:cNvCxnSpPr>
                <a:stCxn id="5" idx="6"/>
              </p:cNvCxnSpPr>
              <p:nvPr/>
            </p:nvCxnSpPr>
            <p:spPr>
              <a:xfrm>
                <a:off x="4953000" y="2857500"/>
                <a:ext cx="762000" cy="0"/>
              </a:xfrm>
              <a:prstGeom prst="straightConnector1">
                <a:avLst/>
              </a:prstGeom>
              <a:ln w="12700">
                <a:headEnd type="triangle"/>
                <a:tailEnd type="triangle"/>
              </a:ln>
            </p:spPr>
            <p:style>
              <a:lnRef idx="1">
                <a:schemeClr val="dk1"/>
              </a:lnRef>
              <a:fillRef idx="0">
                <a:schemeClr val="dk1"/>
              </a:fillRef>
              <a:effectRef idx="0">
                <a:schemeClr val="dk1"/>
              </a:effectRef>
              <a:fontRef idx="minor">
                <a:schemeClr val="tx1"/>
              </a:fontRef>
            </p:style>
          </p:cxnSp>
          <p:sp>
            <p:nvSpPr>
              <p:cNvPr id="25" name="TextBox 24"/>
              <p:cNvSpPr txBox="1"/>
              <p:nvPr/>
            </p:nvSpPr>
            <p:spPr>
              <a:xfrm>
                <a:off x="6142630" y="2672834"/>
                <a:ext cx="1858370" cy="646331"/>
              </a:xfrm>
              <a:prstGeom prst="rect">
                <a:avLst/>
              </a:prstGeom>
              <a:noFill/>
            </p:spPr>
            <p:txBody>
              <a:bodyPr wrap="square" rtlCol="0">
                <a:spAutoFit/>
              </a:bodyPr>
              <a:lstStyle/>
              <a:p>
                <a:r>
                  <a:rPr lang="id-ID" b="1" dirty="0" smtClean="0">
                    <a:solidFill>
                      <a:schemeClr val="bg1"/>
                    </a:solidFill>
                    <a:latin typeface="Arial" panose="020B0604020202020204" pitchFamily="34" charset="0"/>
                    <a:cs typeface="Arial" panose="020B0604020202020204" pitchFamily="34" charset="0"/>
                  </a:rPr>
                  <a:t>Memori jangka panjang</a:t>
                </a:r>
                <a:endParaRPr lang="id-ID" b="1" dirty="0">
                  <a:solidFill>
                    <a:schemeClr val="bg1"/>
                  </a:solidFill>
                  <a:latin typeface="Arial" panose="020B0604020202020204" pitchFamily="34" charset="0"/>
                  <a:cs typeface="Arial" panose="020B0604020202020204" pitchFamily="34" charset="0"/>
                </a:endParaRPr>
              </a:p>
            </p:txBody>
          </p:sp>
          <p:sp>
            <p:nvSpPr>
              <p:cNvPr id="26" name="TextBox 25"/>
              <p:cNvSpPr txBox="1"/>
              <p:nvPr/>
            </p:nvSpPr>
            <p:spPr>
              <a:xfrm>
                <a:off x="5674067" y="1200835"/>
                <a:ext cx="1858370" cy="646331"/>
              </a:xfrm>
              <a:prstGeom prst="rect">
                <a:avLst/>
              </a:prstGeom>
              <a:noFill/>
            </p:spPr>
            <p:txBody>
              <a:bodyPr wrap="square" rtlCol="0">
                <a:spAutoFit/>
              </a:bodyPr>
              <a:lstStyle/>
              <a:p>
                <a:r>
                  <a:rPr lang="id-ID" b="1" dirty="0" smtClean="0">
                    <a:solidFill>
                      <a:schemeClr val="bg1"/>
                    </a:solidFill>
                    <a:latin typeface="Arial" panose="020B0604020202020204" pitchFamily="34" charset="0"/>
                    <a:cs typeface="Arial" panose="020B0604020202020204" pitchFamily="34" charset="0"/>
                  </a:rPr>
                  <a:t>Putaran fonologis</a:t>
                </a:r>
                <a:endParaRPr lang="id-ID" b="1" dirty="0">
                  <a:solidFill>
                    <a:schemeClr val="bg1"/>
                  </a:solidFill>
                  <a:latin typeface="Arial" panose="020B0604020202020204" pitchFamily="34" charset="0"/>
                  <a:cs typeface="Arial" panose="020B0604020202020204" pitchFamily="34" charset="0"/>
                </a:endParaRPr>
              </a:p>
            </p:txBody>
          </p:sp>
          <p:sp>
            <p:nvSpPr>
              <p:cNvPr id="27" name="TextBox 26"/>
              <p:cNvSpPr txBox="1"/>
              <p:nvPr/>
            </p:nvSpPr>
            <p:spPr>
              <a:xfrm>
                <a:off x="5741148" y="4191000"/>
                <a:ext cx="1858370" cy="646331"/>
              </a:xfrm>
              <a:prstGeom prst="rect">
                <a:avLst/>
              </a:prstGeom>
              <a:noFill/>
            </p:spPr>
            <p:txBody>
              <a:bodyPr wrap="square" rtlCol="0">
                <a:spAutoFit/>
              </a:bodyPr>
              <a:lstStyle/>
              <a:p>
                <a:r>
                  <a:rPr lang="id-ID" b="1" dirty="0" smtClean="0">
                    <a:solidFill>
                      <a:schemeClr val="bg1"/>
                    </a:solidFill>
                    <a:latin typeface="Arial" panose="020B0604020202020204" pitchFamily="34" charset="0"/>
                    <a:cs typeface="Arial" panose="020B0604020202020204" pitchFamily="34" charset="0"/>
                  </a:rPr>
                  <a:t>Alas sketsa visuospasial</a:t>
                </a:r>
                <a:endParaRPr lang="id-ID" b="1" dirty="0">
                  <a:solidFill>
                    <a:schemeClr val="bg1"/>
                  </a:solidFill>
                  <a:latin typeface="Arial" panose="020B0604020202020204" pitchFamily="34" charset="0"/>
                  <a:cs typeface="Arial" panose="020B0604020202020204" pitchFamily="34" charset="0"/>
                </a:endParaRPr>
              </a:p>
            </p:txBody>
          </p:sp>
        </p:grpSp>
        <p:sp>
          <p:nvSpPr>
            <p:cNvPr id="29" name="TextBox 28"/>
            <p:cNvSpPr txBox="1"/>
            <p:nvPr/>
          </p:nvSpPr>
          <p:spPr>
            <a:xfrm>
              <a:off x="3657600" y="3657600"/>
              <a:ext cx="1066799" cy="523220"/>
            </a:xfrm>
            <a:prstGeom prst="rect">
              <a:avLst/>
            </a:prstGeom>
            <a:noFill/>
          </p:spPr>
          <p:txBody>
            <a:bodyPr wrap="square" rtlCol="0">
              <a:spAutoFit/>
            </a:bodyPr>
            <a:lstStyle/>
            <a:p>
              <a:pPr algn="ctr"/>
              <a:r>
                <a:rPr lang="id-ID" sz="1400" dirty="0" smtClean="0">
                  <a:latin typeface="Arial" panose="020B0604020202020204" pitchFamily="34" charset="0"/>
                  <a:cs typeface="Arial" panose="020B0604020202020204" pitchFamily="34" charset="0"/>
                </a:rPr>
                <a:t>Eksekutif sentral</a:t>
              </a:r>
              <a:endParaRPr lang="id-ID" sz="1400" dirty="0">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12004729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76200"/>
            <a:ext cx="8077200" cy="1077218"/>
          </a:xfrm>
          <a:prstGeom prst="rect">
            <a:avLst/>
          </a:prstGeom>
        </p:spPr>
        <p:txBody>
          <a:bodyPr wrap="square">
            <a:spAutoFit/>
          </a:bodyPr>
          <a:lstStyle/>
          <a:p>
            <a:pPr lvl="0" algn="ctr">
              <a:buSzPct val="100000"/>
            </a:pPr>
            <a:r>
              <a:rPr lang="en-US" sz="3200" b="1" dirty="0" err="1">
                <a:solidFill>
                  <a:srgbClr val="002060"/>
                </a:solidFill>
                <a:latin typeface="Bookman Old Style" panose="02050604050505020204" pitchFamily="18" charset="0"/>
              </a:rPr>
              <a:t>Pendekatan</a:t>
            </a:r>
            <a:r>
              <a:rPr lang="en-US" sz="3200" b="1" dirty="0">
                <a:solidFill>
                  <a:srgbClr val="002060"/>
                </a:solidFill>
                <a:latin typeface="Bookman Old Style" panose="02050604050505020204" pitchFamily="18" charset="0"/>
              </a:rPr>
              <a:t> </a:t>
            </a:r>
            <a:r>
              <a:rPr lang="en-US" sz="3200" b="1" dirty="0" err="1">
                <a:solidFill>
                  <a:srgbClr val="002060"/>
                </a:solidFill>
                <a:latin typeface="Bookman Old Style" panose="02050604050505020204" pitchFamily="18" charset="0"/>
              </a:rPr>
              <a:t>memori</a:t>
            </a:r>
            <a:r>
              <a:rPr lang="en-US" sz="3200" b="1" dirty="0">
                <a:solidFill>
                  <a:srgbClr val="002060"/>
                </a:solidFill>
                <a:latin typeface="Bookman Old Style" panose="02050604050505020204" pitchFamily="18" charset="0"/>
              </a:rPr>
              <a:t> </a:t>
            </a:r>
            <a:r>
              <a:rPr lang="en-US" sz="3200" b="1" dirty="0" err="1">
                <a:solidFill>
                  <a:srgbClr val="002060"/>
                </a:solidFill>
                <a:latin typeface="Bookman Old Style" panose="02050604050505020204" pitchFamily="18" charset="0"/>
              </a:rPr>
              <a:t>kerja</a:t>
            </a:r>
            <a:r>
              <a:rPr lang="en-US" sz="3200" b="1" dirty="0">
                <a:solidFill>
                  <a:srgbClr val="002060"/>
                </a:solidFill>
                <a:latin typeface="Bookman Old Style" panose="02050604050505020204" pitchFamily="18" charset="0"/>
              </a:rPr>
              <a:t> </a:t>
            </a:r>
            <a:r>
              <a:rPr lang="en-US" sz="3200" b="1" dirty="0" err="1">
                <a:solidFill>
                  <a:srgbClr val="002060"/>
                </a:solidFill>
                <a:latin typeface="Bookman Old Style" panose="02050604050505020204" pitchFamily="18" charset="0"/>
              </a:rPr>
              <a:t>dari</a:t>
            </a:r>
            <a:r>
              <a:rPr lang="en-US" sz="3200" b="1" dirty="0">
                <a:solidFill>
                  <a:srgbClr val="002060"/>
                </a:solidFill>
                <a:latin typeface="Bookman Old Style" panose="02050604050505020204" pitchFamily="18" charset="0"/>
              </a:rPr>
              <a:t> </a:t>
            </a:r>
            <a:r>
              <a:rPr lang="en-US" sz="3200" b="1" dirty="0" smtClean="0">
                <a:solidFill>
                  <a:srgbClr val="002060"/>
                </a:solidFill>
                <a:latin typeface="Bookman Old Style" panose="02050604050505020204" pitchFamily="18" charset="0"/>
              </a:rPr>
              <a:t>Baddeley</a:t>
            </a:r>
            <a:r>
              <a:rPr lang="id-ID" sz="3200" b="1" dirty="0" smtClean="0">
                <a:solidFill>
                  <a:srgbClr val="002060"/>
                </a:solidFill>
                <a:latin typeface="Bookman Old Style" panose="02050604050505020204" pitchFamily="18" charset="0"/>
              </a:rPr>
              <a:t> &amp; Hitch</a:t>
            </a:r>
            <a:endParaRPr lang="id-ID" sz="3200" b="1" dirty="0">
              <a:solidFill>
                <a:srgbClr val="002060"/>
              </a:solidFill>
              <a:latin typeface="Bookman Old Style" panose="02050604050505020204" pitchFamily="18" charset="0"/>
            </a:endParaRPr>
          </a:p>
        </p:txBody>
      </p:sp>
      <p:grpSp>
        <p:nvGrpSpPr>
          <p:cNvPr id="30" name="Group 29"/>
          <p:cNvGrpSpPr/>
          <p:nvPr/>
        </p:nvGrpSpPr>
        <p:grpSpPr>
          <a:xfrm>
            <a:off x="3390900" y="1313309"/>
            <a:ext cx="5715000" cy="3962400"/>
            <a:chOff x="1600200" y="2079247"/>
            <a:chExt cx="6248401" cy="3770531"/>
          </a:xfrm>
        </p:grpSpPr>
        <p:grpSp>
          <p:nvGrpSpPr>
            <p:cNvPr id="28" name="Group 27"/>
            <p:cNvGrpSpPr/>
            <p:nvPr/>
          </p:nvGrpSpPr>
          <p:grpSpPr>
            <a:xfrm>
              <a:off x="1600200" y="2079247"/>
              <a:ext cx="6248401" cy="3770531"/>
              <a:chOff x="1752599" y="1066800"/>
              <a:chExt cx="6248401" cy="3770531"/>
            </a:xfrm>
          </p:grpSpPr>
          <p:sp>
            <p:nvSpPr>
              <p:cNvPr id="3" name="Rectangle 2"/>
              <p:cNvSpPr/>
              <p:nvPr/>
            </p:nvSpPr>
            <p:spPr>
              <a:xfrm>
                <a:off x="3429000" y="1066800"/>
                <a:ext cx="18288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4" name="Rectangle 3"/>
              <p:cNvSpPr/>
              <p:nvPr/>
            </p:nvSpPr>
            <p:spPr>
              <a:xfrm>
                <a:off x="3429000" y="4191000"/>
                <a:ext cx="18288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Flowchart: Connector 4"/>
              <p:cNvSpPr/>
              <p:nvPr/>
            </p:nvSpPr>
            <p:spPr>
              <a:xfrm>
                <a:off x="3733800" y="2286000"/>
                <a:ext cx="1219200" cy="11430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cxnSp>
            <p:nvCxnSpPr>
              <p:cNvPr id="7" name="Straight Arrow Connector 6"/>
              <p:cNvCxnSpPr>
                <a:stCxn id="5" idx="7"/>
              </p:cNvCxnSpPr>
              <p:nvPr/>
            </p:nvCxnSpPr>
            <p:spPr>
              <a:xfrm flipV="1">
                <a:off x="4774452" y="1668906"/>
                <a:ext cx="0" cy="784482"/>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cxnSp>
            <p:nvCxnSpPr>
              <p:cNvPr id="8" name="Straight Arrow Connector 7"/>
              <p:cNvCxnSpPr>
                <a:stCxn id="5" idx="1"/>
              </p:cNvCxnSpPr>
              <p:nvPr/>
            </p:nvCxnSpPr>
            <p:spPr>
              <a:xfrm flipV="1">
                <a:off x="3912348" y="1676400"/>
                <a:ext cx="0" cy="776988"/>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cxnSp>
            <p:nvCxnSpPr>
              <p:cNvPr id="14" name="Straight Arrow Connector 13"/>
              <p:cNvCxnSpPr>
                <a:stCxn id="5" idx="3"/>
              </p:cNvCxnSpPr>
              <p:nvPr/>
            </p:nvCxnSpPr>
            <p:spPr>
              <a:xfrm>
                <a:off x="3912348" y="3261612"/>
                <a:ext cx="0" cy="929388"/>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cxnSp>
            <p:nvCxnSpPr>
              <p:cNvPr id="15" name="Straight Arrow Connector 14"/>
              <p:cNvCxnSpPr/>
              <p:nvPr/>
            </p:nvCxnSpPr>
            <p:spPr>
              <a:xfrm>
                <a:off x="4774452" y="3261612"/>
                <a:ext cx="0" cy="929388"/>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sp>
            <p:nvSpPr>
              <p:cNvPr id="18" name="TextBox 17"/>
              <p:cNvSpPr txBox="1"/>
              <p:nvPr/>
            </p:nvSpPr>
            <p:spPr>
              <a:xfrm>
                <a:off x="1752599" y="2672834"/>
                <a:ext cx="1187355" cy="369332"/>
              </a:xfrm>
              <a:prstGeom prst="rect">
                <a:avLst/>
              </a:prstGeom>
              <a:noFill/>
            </p:spPr>
            <p:txBody>
              <a:bodyPr wrap="square" rtlCol="0">
                <a:spAutoFit/>
              </a:bodyPr>
              <a:lstStyle/>
              <a:p>
                <a:r>
                  <a:rPr lang="id-ID" b="1" dirty="0" smtClean="0">
                    <a:solidFill>
                      <a:schemeClr val="bg1"/>
                    </a:solidFill>
                    <a:latin typeface="Arial" panose="020B0604020202020204" pitchFamily="34" charset="0"/>
                    <a:cs typeface="Arial" panose="020B0604020202020204" pitchFamily="34" charset="0"/>
                  </a:rPr>
                  <a:t>INPUT</a:t>
                </a:r>
                <a:endParaRPr lang="id-ID" b="1" dirty="0">
                  <a:solidFill>
                    <a:schemeClr val="bg1"/>
                  </a:solidFill>
                  <a:latin typeface="Arial" panose="020B0604020202020204" pitchFamily="34" charset="0"/>
                  <a:cs typeface="Arial" panose="020B0604020202020204" pitchFamily="34" charset="0"/>
                </a:endParaRPr>
              </a:p>
            </p:txBody>
          </p:sp>
          <p:cxnSp>
            <p:nvCxnSpPr>
              <p:cNvPr id="20" name="Straight Arrow Connector 19"/>
              <p:cNvCxnSpPr>
                <a:stCxn id="18" idx="3"/>
                <a:endCxn id="5" idx="2"/>
              </p:cNvCxnSpPr>
              <p:nvPr/>
            </p:nvCxnSpPr>
            <p:spPr>
              <a:xfrm>
                <a:off x="2939954" y="2857500"/>
                <a:ext cx="793846" cy="0"/>
              </a:xfrm>
              <a:prstGeom prst="straightConnector1">
                <a:avLst/>
              </a:prstGeom>
              <a:ln w="12700">
                <a:tailEnd type="triangle"/>
              </a:ln>
            </p:spPr>
            <p:style>
              <a:lnRef idx="1">
                <a:schemeClr val="dk1"/>
              </a:lnRef>
              <a:fillRef idx="0">
                <a:schemeClr val="dk1"/>
              </a:fillRef>
              <a:effectRef idx="0">
                <a:schemeClr val="dk1"/>
              </a:effectRef>
              <a:fontRef idx="minor">
                <a:schemeClr val="tx1"/>
              </a:fontRef>
            </p:style>
          </p:cxnSp>
          <p:cxnSp>
            <p:nvCxnSpPr>
              <p:cNvPr id="24" name="Straight Arrow Connector 23"/>
              <p:cNvCxnSpPr>
                <a:stCxn id="5" idx="6"/>
              </p:cNvCxnSpPr>
              <p:nvPr/>
            </p:nvCxnSpPr>
            <p:spPr>
              <a:xfrm>
                <a:off x="4953000" y="2857500"/>
                <a:ext cx="762000" cy="0"/>
              </a:xfrm>
              <a:prstGeom prst="straightConnector1">
                <a:avLst/>
              </a:prstGeom>
              <a:ln w="12700">
                <a:headEnd type="triangle"/>
                <a:tailEnd type="triangle"/>
              </a:ln>
            </p:spPr>
            <p:style>
              <a:lnRef idx="1">
                <a:schemeClr val="dk1"/>
              </a:lnRef>
              <a:fillRef idx="0">
                <a:schemeClr val="dk1"/>
              </a:fillRef>
              <a:effectRef idx="0">
                <a:schemeClr val="dk1"/>
              </a:effectRef>
              <a:fontRef idx="minor">
                <a:schemeClr val="tx1"/>
              </a:fontRef>
            </p:style>
          </p:cxnSp>
          <p:sp>
            <p:nvSpPr>
              <p:cNvPr id="25" name="TextBox 24"/>
              <p:cNvSpPr txBox="1"/>
              <p:nvPr/>
            </p:nvSpPr>
            <p:spPr>
              <a:xfrm>
                <a:off x="6142630" y="2672834"/>
                <a:ext cx="1858370" cy="646331"/>
              </a:xfrm>
              <a:prstGeom prst="rect">
                <a:avLst/>
              </a:prstGeom>
              <a:noFill/>
            </p:spPr>
            <p:txBody>
              <a:bodyPr wrap="square" rtlCol="0">
                <a:spAutoFit/>
              </a:bodyPr>
              <a:lstStyle/>
              <a:p>
                <a:r>
                  <a:rPr lang="id-ID" b="1" dirty="0" smtClean="0">
                    <a:solidFill>
                      <a:schemeClr val="bg1"/>
                    </a:solidFill>
                    <a:latin typeface="Arial" panose="020B0604020202020204" pitchFamily="34" charset="0"/>
                    <a:cs typeface="Arial" panose="020B0604020202020204" pitchFamily="34" charset="0"/>
                  </a:rPr>
                  <a:t>Memori jangka panjang</a:t>
                </a:r>
                <a:endParaRPr lang="id-ID" b="1" dirty="0">
                  <a:solidFill>
                    <a:schemeClr val="bg1"/>
                  </a:solidFill>
                  <a:latin typeface="Arial" panose="020B0604020202020204" pitchFamily="34" charset="0"/>
                  <a:cs typeface="Arial" panose="020B0604020202020204" pitchFamily="34" charset="0"/>
                </a:endParaRPr>
              </a:p>
            </p:txBody>
          </p:sp>
          <p:sp>
            <p:nvSpPr>
              <p:cNvPr id="26" name="TextBox 25"/>
              <p:cNvSpPr txBox="1"/>
              <p:nvPr/>
            </p:nvSpPr>
            <p:spPr>
              <a:xfrm>
                <a:off x="5674067" y="1200835"/>
                <a:ext cx="1858370" cy="646331"/>
              </a:xfrm>
              <a:prstGeom prst="rect">
                <a:avLst/>
              </a:prstGeom>
              <a:noFill/>
            </p:spPr>
            <p:txBody>
              <a:bodyPr wrap="square" rtlCol="0">
                <a:spAutoFit/>
              </a:bodyPr>
              <a:lstStyle/>
              <a:p>
                <a:r>
                  <a:rPr lang="id-ID" b="1" dirty="0" smtClean="0">
                    <a:solidFill>
                      <a:schemeClr val="bg1"/>
                    </a:solidFill>
                    <a:latin typeface="Arial" panose="020B0604020202020204" pitchFamily="34" charset="0"/>
                    <a:cs typeface="Arial" panose="020B0604020202020204" pitchFamily="34" charset="0"/>
                  </a:rPr>
                  <a:t>Putaran fonologis</a:t>
                </a:r>
                <a:endParaRPr lang="id-ID" b="1" dirty="0">
                  <a:solidFill>
                    <a:schemeClr val="bg1"/>
                  </a:solidFill>
                  <a:latin typeface="Arial" panose="020B0604020202020204" pitchFamily="34" charset="0"/>
                  <a:cs typeface="Arial" panose="020B0604020202020204" pitchFamily="34" charset="0"/>
                </a:endParaRPr>
              </a:p>
            </p:txBody>
          </p:sp>
          <p:sp>
            <p:nvSpPr>
              <p:cNvPr id="27" name="TextBox 26"/>
              <p:cNvSpPr txBox="1"/>
              <p:nvPr/>
            </p:nvSpPr>
            <p:spPr>
              <a:xfrm>
                <a:off x="5741148" y="4191000"/>
                <a:ext cx="1858370" cy="646331"/>
              </a:xfrm>
              <a:prstGeom prst="rect">
                <a:avLst/>
              </a:prstGeom>
              <a:noFill/>
            </p:spPr>
            <p:txBody>
              <a:bodyPr wrap="square" rtlCol="0">
                <a:spAutoFit/>
              </a:bodyPr>
              <a:lstStyle/>
              <a:p>
                <a:r>
                  <a:rPr lang="id-ID" b="1" dirty="0" smtClean="0">
                    <a:solidFill>
                      <a:schemeClr val="bg1"/>
                    </a:solidFill>
                    <a:latin typeface="Arial" panose="020B0604020202020204" pitchFamily="34" charset="0"/>
                    <a:cs typeface="Arial" panose="020B0604020202020204" pitchFamily="34" charset="0"/>
                  </a:rPr>
                  <a:t>Alas sketsa visuospasial</a:t>
                </a:r>
                <a:endParaRPr lang="id-ID" b="1" dirty="0">
                  <a:solidFill>
                    <a:schemeClr val="bg1"/>
                  </a:solidFill>
                  <a:latin typeface="Arial" panose="020B0604020202020204" pitchFamily="34" charset="0"/>
                  <a:cs typeface="Arial" panose="020B0604020202020204" pitchFamily="34" charset="0"/>
                </a:endParaRPr>
              </a:p>
            </p:txBody>
          </p:sp>
        </p:grpSp>
        <p:sp>
          <p:nvSpPr>
            <p:cNvPr id="29" name="TextBox 28"/>
            <p:cNvSpPr txBox="1"/>
            <p:nvPr/>
          </p:nvSpPr>
          <p:spPr>
            <a:xfrm>
              <a:off x="3657600" y="3657600"/>
              <a:ext cx="1066799" cy="523220"/>
            </a:xfrm>
            <a:prstGeom prst="rect">
              <a:avLst/>
            </a:prstGeom>
            <a:noFill/>
          </p:spPr>
          <p:txBody>
            <a:bodyPr wrap="square" rtlCol="0">
              <a:spAutoFit/>
            </a:bodyPr>
            <a:lstStyle/>
            <a:p>
              <a:pPr algn="ctr"/>
              <a:r>
                <a:rPr lang="id-ID" sz="1400" dirty="0" smtClean="0">
                  <a:latin typeface="Arial" panose="020B0604020202020204" pitchFamily="34" charset="0"/>
                  <a:cs typeface="Arial" panose="020B0604020202020204" pitchFamily="34" charset="0"/>
                </a:rPr>
                <a:t>Eksekutif sentral</a:t>
              </a:r>
              <a:endParaRPr lang="id-ID" sz="1400" dirty="0">
                <a:latin typeface="Arial" panose="020B0604020202020204" pitchFamily="34" charset="0"/>
                <a:cs typeface="Arial" panose="020B0604020202020204" pitchFamily="34" charset="0"/>
              </a:endParaRPr>
            </a:p>
          </p:txBody>
        </p:sp>
      </p:grpSp>
      <p:sp>
        <p:nvSpPr>
          <p:cNvPr id="6" name="TextBox 5"/>
          <p:cNvSpPr txBox="1"/>
          <p:nvPr/>
        </p:nvSpPr>
        <p:spPr>
          <a:xfrm>
            <a:off x="70148" y="1450657"/>
            <a:ext cx="3125190" cy="2062103"/>
          </a:xfrm>
          <a:prstGeom prst="rect">
            <a:avLst/>
          </a:prstGeom>
          <a:solidFill>
            <a:schemeClr val="bg2">
              <a:lumMod val="75000"/>
            </a:schemeClr>
          </a:solidFill>
        </p:spPr>
        <p:txBody>
          <a:bodyPr wrap="square" rtlCol="0">
            <a:spAutoFit/>
          </a:bodyPr>
          <a:lstStyle/>
          <a:p>
            <a:r>
              <a:rPr lang="id-ID" sz="1600" dirty="0" smtClean="0">
                <a:latin typeface="Tahoma" panose="020B0604030504040204" pitchFamily="34" charset="0"/>
                <a:ea typeface="Tahoma" panose="020B0604030504040204" pitchFamily="34" charset="0"/>
                <a:cs typeface="Tahoma" panose="020B0604030504040204" pitchFamily="34" charset="0"/>
              </a:rPr>
              <a:t>Kapasitas mengingat informasi bergantung pd </a:t>
            </a:r>
            <a:r>
              <a:rPr lang="id-ID" sz="1600" dirty="0" smtClean="0">
                <a:latin typeface="Tahoma" panose="020B0604030504040204" pitchFamily="34" charset="0"/>
                <a:ea typeface="Tahoma" panose="020B0604030504040204" pitchFamily="34" charset="0"/>
                <a:cs typeface="Tahoma" panose="020B0604030504040204" pitchFamily="34" charset="0"/>
              </a:rPr>
              <a:t>seberapa banyak </a:t>
            </a:r>
            <a:r>
              <a:rPr lang="id-ID" sz="1600" dirty="0" smtClean="0">
                <a:latin typeface="Tahoma" panose="020B0604030504040204" pitchFamily="34" charset="0"/>
                <a:ea typeface="Tahoma" panose="020B0604030504040204" pitchFamily="34" charset="0"/>
                <a:cs typeface="Tahoma" panose="020B0604030504040204" pitchFamily="34" charset="0"/>
              </a:rPr>
              <a:t>yg dpt kita ulangi (rehearse) dalam durasi terbatas, krn kita memiliki </a:t>
            </a:r>
            <a:r>
              <a:rPr lang="id-ID" sz="1600" b="1" dirty="0" smtClean="0">
                <a:solidFill>
                  <a:schemeClr val="accent2"/>
                </a:solidFill>
                <a:latin typeface="Tahoma" panose="020B0604030504040204" pitchFamily="34" charset="0"/>
                <a:ea typeface="Tahoma" panose="020B0604030504040204" pitchFamily="34" charset="0"/>
                <a:cs typeface="Tahoma" panose="020B0604030504040204" pitchFamily="34" charset="0"/>
              </a:rPr>
              <a:t>putaran fonologis </a:t>
            </a:r>
            <a:r>
              <a:rPr lang="id-ID" sz="1600" dirty="0" smtClean="0">
                <a:latin typeface="Tahoma" panose="020B0604030504040204" pitchFamily="34" charset="0"/>
                <a:ea typeface="Tahoma" panose="020B0604030504040204" pitchFamily="34" charset="0"/>
                <a:cs typeface="Tahoma" panose="020B0604030504040204" pitchFamily="34" charset="0"/>
              </a:rPr>
              <a:t>[phonological loop] yang berisi penyimpanan fonologis dan proses artikulatoris.</a:t>
            </a:r>
            <a:endParaRPr lang="id-ID" sz="1600" dirty="0">
              <a:latin typeface="Tahoma" panose="020B0604030504040204" pitchFamily="34" charset="0"/>
              <a:ea typeface="Tahoma" panose="020B0604030504040204" pitchFamily="34" charset="0"/>
              <a:cs typeface="Tahoma" panose="020B0604030504040204" pitchFamily="34" charset="0"/>
            </a:endParaRPr>
          </a:p>
        </p:txBody>
      </p:sp>
      <p:sp>
        <p:nvSpPr>
          <p:cNvPr id="21" name="TextBox 20"/>
          <p:cNvSpPr txBox="1"/>
          <p:nvPr/>
        </p:nvSpPr>
        <p:spPr>
          <a:xfrm>
            <a:off x="76200" y="3768982"/>
            <a:ext cx="3125190" cy="1384995"/>
          </a:xfrm>
          <a:prstGeom prst="rect">
            <a:avLst/>
          </a:prstGeom>
          <a:solidFill>
            <a:schemeClr val="bg2">
              <a:lumMod val="75000"/>
            </a:schemeClr>
          </a:solidFill>
        </p:spPr>
        <p:txBody>
          <a:bodyPr wrap="square" rtlCol="0">
            <a:spAutoFit/>
          </a:bodyPr>
          <a:lstStyle/>
          <a:p>
            <a:r>
              <a:rPr lang="id-ID" sz="1400" dirty="0" smtClean="0">
                <a:latin typeface="Bookman Old Style" panose="02050604050505020204" pitchFamily="18" charset="0"/>
                <a:ea typeface="Tahoma" panose="020B0604030504040204" pitchFamily="34" charset="0"/>
                <a:cs typeface="Times New Roman" panose="02020603050405020304" pitchFamily="18" charset="0"/>
              </a:rPr>
              <a:t>Pengulangan terbatas pada informasi dalam </a:t>
            </a:r>
            <a:r>
              <a:rPr lang="id-ID" sz="1400" b="1" dirty="0" smtClean="0">
                <a:solidFill>
                  <a:schemeClr val="accent2"/>
                </a:solidFill>
                <a:latin typeface="Bookman Old Style" panose="02050604050505020204" pitchFamily="18" charset="0"/>
                <a:ea typeface="Tahoma" panose="020B0604030504040204" pitchFamily="34" charset="0"/>
                <a:cs typeface="Times New Roman" panose="02020603050405020304" pitchFamily="18" charset="0"/>
              </a:rPr>
              <a:t>putaran fonologis</a:t>
            </a:r>
            <a:r>
              <a:rPr lang="id-ID" sz="1400" dirty="0" smtClean="0">
                <a:latin typeface="Bookman Old Style" panose="02050604050505020204" pitchFamily="18" charset="0"/>
                <a:ea typeface="Tahoma" panose="020B0604030504040204" pitchFamily="34" charset="0"/>
                <a:cs typeface="Times New Roman" panose="02020603050405020304" pitchFamily="18" charset="0"/>
              </a:rPr>
              <a:t>, dan satu-satunya determinan adalah waktu yang dibutuhkan untuk mengucapkan kata-kata tersebut secara lisan.</a:t>
            </a:r>
            <a:endParaRPr lang="id-ID" sz="1400" dirty="0">
              <a:latin typeface="Bookman Old Style" panose="02050604050505020204" pitchFamily="18" charset="0"/>
              <a:ea typeface="Tahoma" panose="020B0604030504040204" pitchFamily="34" charset="0"/>
              <a:cs typeface="Times New Roman" panose="02020603050405020304" pitchFamily="18" charset="0"/>
            </a:endParaRPr>
          </a:p>
        </p:txBody>
      </p:sp>
      <p:sp>
        <p:nvSpPr>
          <p:cNvPr id="22" name="TextBox 21"/>
          <p:cNvSpPr txBox="1"/>
          <p:nvPr/>
        </p:nvSpPr>
        <p:spPr>
          <a:xfrm>
            <a:off x="1796" y="5410200"/>
            <a:ext cx="9142204" cy="1384995"/>
          </a:xfrm>
          <a:prstGeom prst="rect">
            <a:avLst/>
          </a:prstGeom>
          <a:solidFill>
            <a:schemeClr val="bg2">
              <a:lumMod val="75000"/>
            </a:schemeClr>
          </a:solidFill>
        </p:spPr>
        <p:txBody>
          <a:bodyPr wrap="square" rtlCol="0">
            <a:spAutoFit/>
          </a:bodyPr>
          <a:lstStyle/>
          <a:p>
            <a:r>
              <a:rPr lang="id-ID" sz="1400" b="1" dirty="0" smtClean="0">
                <a:solidFill>
                  <a:schemeClr val="accent2"/>
                </a:solidFill>
                <a:latin typeface="Bookman Old Style" panose="02050604050505020204" pitchFamily="18" charset="0"/>
                <a:ea typeface="Tahoma" panose="020B0604030504040204" pitchFamily="34" charset="0"/>
                <a:cs typeface="Times New Roman" panose="02020603050405020304" pitchFamily="18" charset="0"/>
              </a:rPr>
              <a:t>Alas sketsa visuospasial</a:t>
            </a:r>
            <a:r>
              <a:rPr lang="id-ID" sz="1400" dirty="0" smtClean="0">
                <a:latin typeface="Bookman Old Style" panose="02050604050505020204" pitchFamily="18" charset="0"/>
                <a:ea typeface="Tahoma" panose="020B0604030504040204" pitchFamily="34" charset="0"/>
                <a:cs typeface="Times New Roman" panose="02020603050405020304" pitchFamily="18" charset="0"/>
              </a:rPr>
              <a:t>, yg mirip dengan putaran fonologis, namun berperan mengendalikan kinerja visual dan spasial, meliputi tindakan mengingat bentuk dan ukuran atau mengingat kecepatan dan arah obyek yang bergerak. Putaran fonologis dan alas sketsa visuospasial dikendalikan oleh </a:t>
            </a:r>
            <a:r>
              <a:rPr lang="id-ID" sz="1400" b="1" dirty="0" smtClean="0">
                <a:solidFill>
                  <a:schemeClr val="accent2"/>
                </a:solidFill>
                <a:latin typeface="Bookman Old Style" panose="02050604050505020204" pitchFamily="18" charset="0"/>
                <a:ea typeface="Tahoma" panose="020B0604030504040204" pitchFamily="34" charset="0"/>
                <a:cs typeface="Times New Roman" panose="02020603050405020304" pitchFamily="18" charset="0"/>
              </a:rPr>
              <a:t>eksekutif sentral</a:t>
            </a:r>
            <a:r>
              <a:rPr lang="id-ID" sz="1400" dirty="0" smtClean="0">
                <a:latin typeface="Bookman Old Style" panose="02050604050505020204" pitchFamily="18" charset="0"/>
                <a:ea typeface="Tahoma" panose="020B0604030504040204" pitchFamily="34" charset="0"/>
                <a:cs typeface="Times New Roman" panose="02020603050405020304" pitchFamily="18" charset="0"/>
              </a:rPr>
              <a:t>, yang mengkoordinasikan aktivitas-aktivitas terkait atensi dan memerintahkan respons; menentukan topik-topik yang memerlukan perhatian lebih, diabaikan dan apa yg hrs dilakukan jika sistem mengalami masalah.</a:t>
            </a:r>
            <a:endParaRPr lang="id-ID" sz="1400" dirty="0">
              <a:latin typeface="Bookman Old Style" panose="02050604050505020204" pitchFamily="18" charset="0"/>
              <a:ea typeface="Tahom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39964114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up)">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wipe(up)">
                                      <p:cBhvr>
                                        <p:cTn id="12" dur="500"/>
                                        <p:tgtEl>
                                          <p:spTgt spid="21"/>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wipe(up)">
                                      <p:cBhvr>
                                        <p:cTn id="17" dur="500"/>
                                        <p:tgtEl>
                                          <p:spTgt spid="22"/>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1" grpId="0" animBg="1"/>
      <p:bldP spid="2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381000"/>
            <a:ext cx="7543800" cy="954107"/>
          </a:xfrm>
          <a:prstGeom prst="rect">
            <a:avLst/>
          </a:prstGeom>
        </p:spPr>
        <p:txBody>
          <a:bodyPr wrap="square">
            <a:spAutoFit/>
          </a:bodyPr>
          <a:lstStyle/>
          <a:p>
            <a:pPr algn="ctr">
              <a:buSzPct val="100000"/>
            </a:pPr>
            <a:r>
              <a:rPr lang="en-US" sz="2800" b="1" dirty="0" err="1">
                <a:solidFill>
                  <a:srgbClr val="002060"/>
                </a:solidFill>
                <a:latin typeface="Bookman Old Style" panose="02050604050505020204" pitchFamily="18" charset="0"/>
              </a:rPr>
              <a:t>Perbedaan</a:t>
            </a:r>
            <a:r>
              <a:rPr lang="en-US" sz="2800" b="1" dirty="0">
                <a:solidFill>
                  <a:srgbClr val="002060"/>
                </a:solidFill>
                <a:latin typeface="Bookman Old Style" panose="02050604050505020204" pitchFamily="18" charset="0"/>
              </a:rPr>
              <a:t> individual </a:t>
            </a:r>
            <a:r>
              <a:rPr lang="en-US" sz="2800" b="1" dirty="0" err="1">
                <a:solidFill>
                  <a:srgbClr val="002060"/>
                </a:solidFill>
                <a:latin typeface="Bookman Old Style" panose="02050604050505020204" pitchFamily="18" charset="0"/>
              </a:rPr>
              <a:t>dalam</a:t>
            </a:r>
            <a:r>
              <a:rPr lang="en-US" sz="2800" b="1" dirty="0">
                <a:solidFill>
                  <a:srgbClr val="002060"/>
                </a:solidFill>
                <a:latin typeface="Bookman Old Style" panose="02050604050505020204" pitchFamily="18" charset="0"/>
              </a:rPr>
              <a:t> </a:t>
            </a:r>
            <a:r>
              <a:rPr lang="en-US" sz="2800" b="1" dirty="0" err="1">
                <a:solidFill>
                  <a:srgbClr val="002060"/>
                </a:solidFill>
                <a:latin typeface="Bookman Old Style" panose="02050604050505020204" pitchFamily="18" charset="0"/>
              </a:rPr>
              <a:t>memori</a:t>
            </a:r>
            <a:r>
              <a:rPr lang="en-US" sz="2800" b="1" dirty="0">
                <a:solidFill>
                  <a:srgbClr val="002060"/>
                </a:solidFill>
                <a:latin typeface="Bookman Old Style" panose="02050604050505020204" pitchFamily="18" charset="0"/>
              </a:rPr>
              <a:t> </a:t>
            </a:r>
            <a:r>
              <a:rPr lang="en-US" sz="2800" b="1" dirty="0" err="1">
                <a:solidFill>
                  <a:srgbClr val="002060"/>
                </a:solidFill>
                <a:latin typeface="Bookman Old Style" panose="02050604050505020204" pitchFamily="18" charset="0"/>
              </a:rPr>
              <a:t>kerja</a:t>
            </a:r>
            <a:endParaRPr lang="id-ID" sz="2800" b="1" dirty="0">
              <a:solidFill>
                <a:srgbClr val="002060"/>
              </a:solidFill>
              <a:latin typeface="Bookman Old Style" panose="02050604050505020204" pitchFamily="18" charset="0"/>
            </a:endParaRPr>
          </a:p>
        </p:txBody>
      </p:sp>
      <p:sp>
        <p:nvSpPr>
          <p:cNvPr id="3" name="TextBox 2"/>
          <p:cNvSpPr txBox="1"/>
          <p:nvPr/>
        </p:nvSpPr>
        <p:spPr>
          <a:xfrm>
            <a:off x="889000" y="1447800"/>
            <a:ext cx="7645400" cy="5324535"/>
          </a:xfrm>
          <a:prstGeom prst="rect">
            <a:avLst/>
          </a:prstGeom>
          <a:noFill/>
        </p:spPr>
        <p:txBody>
          <a:bodyPr wrap="square" rtlCol="0">
            <a:spAutoFit/>
          </a:bodyPr>
          <a:lstStyle/>
          <a:p>
            <a:pPr marL="342900" indent="-342900">
              <a:buFont typeface="Arial" panose="020B0604020202020204" pitchFamily="34" charset="0"/>
              <a:buChar char="•"/>
            </a:pPr>
            <a:r>
              <a:rPr lang="id-ID" sz="2000" dirty="0" smtClean="0">
                <a:latin typeface="Arial" panose="020B0604020202020204" pitchFamily="34" charset="0"/>
                <a:cs typeface="Arial" panose="020B0604020202020204" pitchFamily="34" charset="0"/>
              </a:rPr>
              <a:t>Strategi dalam meningkatkan kapasitas memori tiap individu bergantung mekanisme yg dipilih, mis chunking atau penyandian informasi.</a:t>
            </a:r>
          </a:p>
          <a:p>
            <a:pPr marL="342900" indent="-342900">
              <a:buFont typeface="Arial" panose="020B0604020202020204" pitchFamily="34" charset="0"/>
              <a:buChar char="•"/>
            </a:pPr>
            <a:r>
              <a:rPr lang="id-ID" sz="2000" dirty="0" smtClean="0">
                <a:latin typeface="Arial" panose="020B0604020202020204" pitchFamily="34" charset="0"/>
                <a:cs typeface="Arial" panose="020B0604020202020204" pitchFamily="34" charset="0"/>
              </a:rPr>
              <a:t>Informasi yang tersimpan dalam memori kerja [STM] dpt berupa informasi auditorik, visual atau semantik, tergantung informasi atau jenis tugas yang dialami seseorang. </a:t>
            </a:r>
          </a:p>
          <a:p>
            <a:pPr marL="342900" indent="-342900">
              <a:buFont typeface="Arial" panose="020B0604020202020204" pitchFamily="34" charset="0"/>
              <a:buChar char="•"/>
            </a:pPr>
            <a:r>
              <a:rPr lang="id-ID" sz="2000" dirty="0" smtClean="0">
                <a:latin typeface="Arial" panose="020B0604020202020204" pitchFamily="34" charset="0"/>
                <a:cs typeface="Arial" panose="020B0604020202020204" pitchFamily="34" charset="0"/>
              </a:rPr>
              <a:t>Sandi auditorik dioperasikan dlm STM, meskipun dihasilkan dari sandi nonauditorik spt stimulus visual, namun dpt memunculkan kekeliruan-kekeliruan dlm STM. Misalnya karena bunyinya serupa.</a:t>
            </a:r>
          </a:p>
          <a:p>
            <a:pPr marL="342900" indent="-342900">
              <a:buFont typeface="Arial" panose="020B0604020202020204" pitchFamily="34" charset="0"/>
              <a:buChar char="•"/>
            </a:pPr>
            <a:r>
              <a:rPr lang="id-ID" sz="2000" dirty="0" smtClean="0">
                <a:latin typeface="Arial" panose="020B0604020202020204" pitchFamily="34" charset="0"/>
                <a:cs typeface="Arial" panose="020B0604020202020204" pitchFamily="34" charset="0"/>
              </a:rPr>
              <a:t>Sandi visual dipergunakan pula dlm STM, walaupun dlm sebagian kecil waktu. Jk pelafalan sama tp btk berbeda, respon waktu lebih lama, cth AA dan Aa. Namun jk jeda antara huruf ditingkatkan, wkt respon berkurang.</a:t>
            </a:r>
          </a:p>
          <a:p>
            <a:pPr marL="342900" indent="-342900">
              <a:buFont typeface="Arial" panose="020B0604020202020204" pitchFamily="34" charset="0"/>
              <a:buChar char="•"/>
            </a:pPr>
            <a:r>
              <a:rPr lang="id-ID" sz="2000" dirty="0" smtClean="0">
                <a:latin typeface="Arial" panose="020B0604020202020204" pitchFamily="34" charset="0"/>
                <a:cs typeface="Arial" panose="020B0604020202020204" pitchFamily="34" charset="0"/>
              </a:rPr>
              <a:t>Sandi semantik adlh sandi yg berhubungan dg makna, disajikan pula dlm STM. Cth inhibisi proaktif –’gangguan’ dlm mengingat- nama-nama kelompok buah yg berbeda.</a:t>
            </a:r>
            <a:endParaRPr lang="id-ID"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7049000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Paper</Template>
  <TotalTime>925</TotalTime>
  <Words>462</Words>
  <Application>Microsoft Office PowerPoint</Application>
  <PresentationFormat>On-screen Show (4:3)</PresentationFormat>
  <Paragraphs>37</Paragraphs>
  <Slides>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vt:i4>
      </vt:variant>
    </vt:vector>
  </HeadingPairs>
  <TitlesOfParts>
    <vt:vector size="15" baseType="lpstr">
      <vt:lpstr>Arial</vt:lpstr>
      <vt:lpstr>Bookman Old Style</vt:lpstr>
      <vt:lpstr>Calibri</vt:lpstr>
      <vt:lpstr>Tahoma</vt:lpstr>
      <vt:lpstr>Times New Roman</vt:lpstr>
      <vt:lpstr>Trebuchet MS</vt:lpstr>
      <vt:lpstr>Tw Cen MT</vt:lpstr>
      <vt:lpstr>Circuit</vt:lpstr>
      <vt:lpstr>PSIKOLOGI KOGNITIF  BAB 3. MEMORI KERJA p.2</vt:lpstr>
      <vt:lpstr>Sub pokok bahasan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Bentuk Akhir dari Karakter Seseorang Ada di Tangan Mereka Sendiri</dc:title>
  <dc:creator>user</dc:creator>
  <cp:lastModifiedBy>Windows User</cp:lastModifiedBy>
  <cp:revision>107</cp:revision>
  <dcterms:created xsi:type="dcterms:W3CDTF">2011-10-21T12:08:38Z</dcterms:created>
  <dcterms:modified xsi:type="dcterms:W3CDTF">2023-10-16T13:48:12Z</dcterms:modified>
</cp:coreProperties>
</file>